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ru-RU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4F065-F47F-0F68-DCF3-E5328630F0E1}" v="1422" dt="2021-03-28T21:25:26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2970" y="186"/>
      </p:cViewPr>
      <p:guideLst>
        <p:guide orient="horz" pos="9537"/>
        <p:guide pos="6736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5">
                <a:lumMod val="75000"/>
                <a:alpha val="63000"/>
              </a:schemeClr>
            </a:gs>
            <a:gs pos="7000">
              <a:schemeClr val="accent1">
                <a:lumMod val="40000"/>
                <a:lumOff val="60000"/>
                <a:alpha val="93000"/>
              </a:schemeClr>
            </a:gs>
            <a:gs pos="39999">
              <a:srgbClr val="85C2FF"/>
            </a:gs>
            <a:gs pos="7000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13999"/>
            <a:ext cx="596295" cy="119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95232" tIns="147616" rIns="295232" bIns="147616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13999"/>
            <a:ext cx="596295" cy="119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95232" tIns="147616" rIns="295232" bIns="14761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441997"/>
            <a:ext cx="21386800" cy="119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Рисунок 10" descr="C:\Users\yukhno\Desktop\наука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03" t="896" r="1123" b="880"/>
          <a:stretch/>
        </p:blipFill>
        <p:spPr bwMode="auto">
          <a:xfrm>
            <a:off x="628145" y="7127"/>
            <a:ext cx="22542076" cy="280047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Поле 7"/>
          <p:cNvSpPr txBox="1">
            <a:spLocks noChangeArrowheads="1"/>
          </p:cNvSpPr>
          <p:nvPr/>
        </p:nvSpPr>
        <p:spPr bwMode="auto">
          <a:xfrm>
            <a:off x="4259294" y="420970"/>
            <a:ext cx="16199888" cy="3819774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4800" b="1" dirty="0">
                <a:latin typeface="Yu Gothic UI Light"/>
                <a:ea typeface="+mn-lt"/>
                <a:cs typeface="+mn-lt"/>
              </a:rPr>
              <a:t>ВЛИЯНИЕ КАРБОКСИМЕТИЛЦЕЛЮЛОЗЫ НА ПРОЦЕСС САМООРГАНИЗАЦИИ В ЦИСТЕИН-СЕРЕБРЯНОМ РАСТВОРЕ</a:t>
            </a:r>
            <a:endParaRPr lang="ru-RU" sz="4800" b="1">
              <a:latin typeface="Yu Gothic UI Light"/>
              <a:ea typeface="Yu Gothic UI Light"/>
            </a:endParaRPr>
          </a:p>
        </p:txBody>
      </p:sp>
      <p:pic>
        <p:nvPicPr>
          <p:cNvPr id="13" name="Picture 2" descr="C:\Users\volunteer\Desktop\ПрезентациЯ Волонтёрские экскурсии\29811_html_m7963646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27" y="419859"/>
            <a:ext cx="4388244" cy="437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85288" y="2661272"/>
            <a:ext cx="628016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0" i="0" u="none" strike="noStrike" cap="none" normalizeH="0" baseline="0" dirty="0">
                <a:ln>
                  <a:noFill/>
                </a:ln>
                <a:effectLst/>
                <a:latin typeface="Yu Gothic UI Light"/>
                <a:ea typeface="Yu Gothic UI Light"/>
                <a:cs typeface="Times New Roman"/>
              </a:rPr>
              <a:t>Д.Ю. </a:t>
            </a:r>
            <a:r>
              <a:rPr kumimoji="0" lang="ru-RU" sz="4500" b="0" i="0" u="none" strike="noStrike" cap="none" normalizeH="0" baseline="0" dirty="0" err="1">
                <a:ln>
                  <a:noFill/>
                </a:ln>
                <a:effectLst/>
                <a:latin typeface="Yu Gothic UI Light"/>
                <a:ea typeface="Yu Gothic UI Light"/>
                <a:cs typeface="Times New Roman"/>
              </a:rPr>
              <a:t>Новоженин</a:t>
            </a:r>
            <a:endParaRPr lang="ru-RU" sz="4500" b="0" i="0" u="none" strike="noStrike" cap="none" normalizeH="0" baseline="0">
              <a:ln>
                <a:noFill/>
              </a:ln>
              <a:effectLst/>
              <a:latin typeface="Yu Gothic UI Light"/>
              <a:ea typeface="Yu Gothic UI Light"/>
              <a:cs typeface="Times New Roman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308" y="2610196"/>
            <a:ext cx="20470215" cy="2416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r" defTabSz="914400">
              <a:spcBef>
                <a:spcPct val="0"/>
              </a:spcBef>
              <a:spcAft>
                <a:spcPct val="0"/>
              </a:spcAft>
            </a:pPr>
            <a:endParaRPr lang="ru-RU" sz="4500" dirty="0">
              <a:latin typeface="Yu Gothic UI Light"/>
              <a:ea typeface="Yu Gothic UI Light"/>
              <a:cs typeface="Times New Roman"/>
            </a:endParaRPr>
          </a:p>
          <a:p>
            <a:pPr marL="7380605" lvl="5" algn="r" defTabSz="914400"/>
            <a:r>
              <a:rPr lang="ru-RU" sz="3500" dirty="0">
                <a:latin typeface="Yu Gothic UI Light"/>
                <a:ea typeface="+mn-lt"/>
                <a:cs typeface="+mn-lt"/>
              </a:rPr>
              <a:t>Руководители </a:t>
            </a:r>
            <a:r>
              <a:rPr lang="ru-RU" sz="3500" dirty="0">
                <a:latin typeface="Yu Gothic UI Light"/>
                <a:ea typeface="Yu Gothic UI Light"/>
                <a:cs typeface="+mn-lt"/>
              </a:rPr>
              <a:t>А.Н.</a:t>
            </a:r>
            <a:r>
              <a:rPr lang="ru-RU" sz="3500" dirty="0">
                <a:latin typeface="Yu Gothic UI Light"/>
                <a:ea typeface="+mn-lt"/>
                <a:cs typeface="+mn-lt"/>
              </a:rPr>
              <a:t> </a:t>
            </a:r>
            <a:r>
              <a:rPr lang="ru-RU" sz="3500" dirty="0" err="1">
                <a:latin typeface="Yu Gothic UI Light"/>
                <a:ea typeface="+mn-lt"/>
                <a:cs typeface="+mn-lt"/>
              </a:rPr>
              <a:t>Адамян</a:t>
            </a:r>
            <a:r>
              <a:rPr lang="ru-RU" sz="3500" dirty="0">
                <a:latin typeface="Yu Gothic UI Light"/>
                <a:ea typeface="+mn-lt"/>
                <a:cs typeface="+mn-lt"/>
              </a:rPr>
              <a:t> , П. М. Пахомов</a:t>
            </a:r>
            <a:endParaRPr lang="ru-RU" sz="3500">
              <a:latin typeface="Yu Gothic UI Light"/>
              <a:ea typeface="Yu Gothic UI Light"/>
            </a:endParaRPr>
          </a:p>
          <a:p>
            <a:pPr marL="4427855" lvl="3" algn="ctr" defTabSz="914400"/>
            <a:r>
              <a:rPr lang="ru-RU" sz="3500" dirty="0">
                <a:latin typeface="Yu Gothic UI Light"/>
                <a:ea typeface="+mn-lt"/>
                <a:cs typeface="+mn-lt"/>
              </a:rPr>
              <a:t>Тверской государственный университет</a:t>
            </a:r>
            <a:endParaRPr lang="ru-RU" sz="3500">
              <a:latin typeface="Yu Gothic UI Light"/>
              <a:ea typeface="Yu Gothic UI Light"/>
            </a:endParaRPr>
          </a:p>
          <a:p>
            <a:pPr marL="4427855" lvl="3" algn="ctr" defTabSz="914400"/>
            <a:r>
              <a:rPr lang="ru-RU" sz="3500" dirty="0">
                <a:latin typeface="Yu Gothic UI Light"/>
                <a:ea typeface="+mn-lt"/>
                <a:cs typeface="+mn-lt"/>
              </a:rPr>
              <a:t>Кафедра физической химии</a:t>
            </a:r>
            <a:endParaRPr lang="ru-RU" sz="3500">
              <a:latin typeface="Yu Gothic UI Light"/>
              <a:ea typeface="Yu Gothic UI Light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01221" y="6634167"/>
            <a:ext cx="1946202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r>
              <a:rPr lang="ru-RU" sz="4000" dirty="0">
                <a:latin typeface="Yu Gothic UI Light"/>
                <a:ea typeface="Yu Gothic UI Light"/>
                <a:cs typeface="Times New Roman"/>
              </a:rPr>
              <a:t>Цель</a:t>
            </a:r>
            <a:r>
              <a:rPr lang="en-US" sz="4000" dirty="0">
                <a:latin typeface="Yu Gothic UI Light"/>
                <a:ea typeface="Yu Gothic UI Light"/>
                <a:cs typeface="Times New Roman"/>
              </a:rPr>
              <a:t>: 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изучение процесса самоорганизации в совместных водных растворах КМЦ , L-цистеина и нитрата серебра.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37260" y="7953088"/>
            <a:ext cx="19614148" cy="317009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-RU" sz="4000" u="sng" dirty="0">
                <a:latin typeface="Yu Gothic UI Light"/>
                <a:ea typeface="+mn-lt"/>
                <a:cs typeface="+mn-lt"/>
              </a:rPr>
              <a:t>Актуальна разработка дезинфицирующих средств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, которые будут иметь выгодные по соотношению эффективности и цене производства в пролонгированной лекарственной форме. </a:t>
            </a:r>
            <a:r>
              <a:rPr lang="ru-RU" sz="4000" dirty="0">
                <a:ea typeface="+mn-lt"/>
                <a:cs typeface="+mn-lt"/>
              </a:rPr>
              <a:t>Большой научный и практический интерес представляют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супрамолекулярные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гидрогели основанные на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низкоконцентрированных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(0,01%) водных растворах L-цистеина и AgNO3 с введением в систему полимера КМЦ.</a:t>
            </a:r>
            <a:endParaRPr lang="ru-RU" sz="4000">
              <a:latin typeface="Yu Gothic UI Light" pitchFamily="34" charset="-128"/>
              <a:ea typeface="Yu Gothic UI Light" pitchFamily="34" charset="-128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01689B-8A27-4D43-B917-3E4AA3100E5A}"/>
              </a:ext>
            </a:extLst>
          </p:cNvPr>
          <p:cNvSpPr txBox="1"/>
          <p:nvPr/>
        </p:nvSpPr>
        <p:spPr>
          <a:xfrm>
            <a:off x="711615" y="28065244"/>
            <a:ext cx="1985264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4000" b="1" dirty="0">
                <a:latin typeface="Yu Gothic UI Light"/>
                <a:ea typeface="Yu Gothic UI Light"/>
              </a:rPr>
              <a:t>Полученные данные позволяют надеяться, что в дальнейшем из растворов ЦСР+КМЦ удастся получать методами «зеленой химии» достаточно прочные, а также </a:t>
            </a:r>
            <a:r>
              <a:rPr lang="ru-RU" sz="4000" b="1" dirty="0" err="1">
                <a:latin typeface="Yu Gothic UI Light"/>
                <a:ea typeface="Yu Gothic UI Light"/>
              </a:rPr>
              <a:t>биоразлагаемые</a:t>
            </a:r>
            <a:r>
              <a:rPr lang="ru-RU" sz="4000" b="1" dirty="0">
                <a:latin typeface="Yu Gothic UI Light"/>
                <a:ea typeface="Yu Gothic UI Light"/>
              </a:rPr>
              <a:t> и биосовместимые пленки, обладающие хорошими бактерицидными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D16A-C041-4DE1-8D96-192796A4706F}"/>
              </a:ext>
            </a:extLst>
          </p:cNvPr>
          <p:cNvSpPr txBox="1"/>
          <p:nvPr/>
        </p:nvSpPr>
        <p:spPr>
          <a:xfrm>
            <a:off x="1480224" y="5124415"/>
            <a:ext cx="18783299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000" b="1" dirty="0" err="1">
                <a:latin typeface="Yu Gothic UI Light"/>
                <a:ea typeface="Yu Gothic UI Light"/>
              </a:rPr>
              <a:t>Увеличение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числа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инфекционных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заболеваний</a:t>
            </a:r>
            <a:r>
              <a:rPr lang="en-US" sz="4000" b="1" dirty="0">
                <a:latin typeface="Yu Gothic UI Light"/>
                <a:ea typeface="Yu Gothic UI Light"/>
              </a:rPr>
              <a:t> и </a:t>
            </a:r>
            <a:r>
              <a:rPr lang="en-US" sz="4000" b="1" dirty="0" err="1">
                <a:latin typeface="Yu Gothic UI Light"/>
                <a:ea typeface="Yu Gothic UI Light"/>
              </a:rPr>
              <a:t>случаев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их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развития</a:t>
            </a:r>
            <a:r>
              <a:rPr lang="en-US" sz="4000" b="1" dirty="0">
                <a:latin typeface="Yu Gothic UI Light"/>
                <a:ea typeface="Yu Gothic UI Light"/>
              </a:rPr>
              <a:t> </a:t>
            </a:r>
            <a:r>
              <a:rPr lang="en-US" sz="4000" b="1" dirty="0" err="1">
                <a:latin typeface="Yu Gothic UI Light"/>
                <a:ea typeface="Yu Gothic UI Light"/>
              </a:rPr>
              <a:t>оказывают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сокрушительное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воздействие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на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качество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жизни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населения</a:t>
            </a:r>
            <a:r>
              <a:rPr lang="en-US" sz="4000" b="1" dirty="0">
                <a:latin typeface="Yu Gothic UI Light"/>
                <a:ea typeface="Yu Gothic UI Light"/>
              </a:rPr>
              <a:t> и </a:t>
            </a:r>
            <a:r>
              <a:rPr lang="en-US" sz="4000" b="1" dirty="0" err="1">
                <a:latin typeface="Yu Gothic UI Light"/>
                <a:ea typeface="Yu Gothic UI Light"/>
              </a:rPr>
              <a:t>экономику</a:t>
            </a:r>
            <a:r>
              <a:rPr lang="en-US" sz="4000" b="1" dirty="0"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latin typeface="Yu Gothic UI Light"/>
                <a:ea typeface="Yu Gothic UI Light"/>
              </a:rPr>
              <a:t>стран</a:t>
            </a:r>
            <a:r>
              <a:rPr lang="en-US" sz="4000" b="1" dirty="0">
                <a:latin typeface="Yu Gothic UI Light"/>
                <a:ea typeface="Yu Gothic UI Light"/>
              </a:rPr>
              <a:t>.</a:t>
            </a:r>
            <a:endParaRPr lang="ru-RU" sz="4000" b="1">
              <a:latin typeface="Yu Gothic UI Light"/>
              <a:ea typeface="Yu Gothic UI Light"/>
              <a:cs typeface="Calibri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7566B19-DF5E-47F6-824B-636D328FE545}"/>
              </a:ext>
            </a:extLst>
          </p:cNvPr>
          <p:cNvSpPr/>
          <p:nvPr/>
        </p:nvSpPr>
        <p:spPr>
          <a:xfrm>
            <a:off x="1008908" y="5070829"/>
            <a:ext cx="19453478" cy="142307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14729FC4-21CA-44A7-9374-4F83E6BC00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166" y="11838902"/>
            <a:ext cx="9437709" cy="6382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F5834A6-552E-42C4-913A-946CE7D23FFF}"/>
              </a:ext>
            </a:extLst>
          </p:cNvPr>
          <p:cNvSpPr txBox="1"/>
          <p:nvPr/>
        </p:nvSpPr>
        <p:spPr>
          <a:xfrm>
            <a:off x="11193133" y="11929100"/>
            <a:ext cx="8803851" cy="23237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900" dirty="0"/>
              <a:t>Рис.1. Изменение вязкости водных растворов ЦСР + КМЦ во времени при их различной концентрации КМЦ: 1 – ЦСР, 2 – ЦСР + 1% КМЦ, 3 – ЦСР + 2% КМЦ, 4 – ЦСР + 1% КМЦ+</a:t>
            </a:r>
            <a:r>
              <a:rPr lang="en-US" sz="2900" dirty="0"/>
              <a:t>Na</a:t>
            </a:r>
            <a:r>
              <a:rPr lang="ru-RU" sz="2900" baseline="-25000" dirty="0"/>
              <a:t>2</a:t>
            </a:r>
            <a:r>
              <a:rPr lang="en-US" sz="2900" dirty="0"/>
              <a:t>SO</a:t>
            </a:r>
            <a:r>
              <a:rPr lang="ru-RU" sz="2900" baseline="-25000" dirty="0"/>
              <a:t>4</a:t>
            </a:r>
            <a:r>
              <a:rPr lang="ru-RU" sz="2900" dirty="0"/>
              <a:t>, , 5 – ЦСР + 2% КМЦ +</a:t>
            </a:r>
            <a:r>
              <a:rPr lang="en-US" sz="2900" dirty="0"/>
              <a:t>Na</a:t>
            </a:r>
            <a:r>
              <a:rPr lang="ru-RU" sz="2900" baseline="-25000" dirty="0"/>
              <a:t>2</a:t>
            </a:r>
            <a:r>
              <a:rPr lang="en-US" sz="2900" dirty="0"/>
              <a:t>SO</a:t>
            </a:r>
            <a:r>
              <a:rPr lang="ru-RU" sz="2900" baseline="-25000" dirty="0"/>
              <a:t>4</a:t>
            </a:r>
            <a:r>
              <a:rPr lang="ru-RU" sz="2900" dirty="0"/>
              <a:t> через 30 мин после приготовления раствора.</a:t>
            </a:r>
            <a:endParaRPr lang="ru-RU" sz="2900" dirty="0">
              <a:cs typeface="Calibri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AA0E276D-70CD-47A9-9421-B219D9594A04}"/>
              </a:ext>
            </a:extLst>
          </p:cNvPr>
          <p:cNvSpPr/>
          <p:nvPr/>
        </p:nvSpPr>
        <p:spPr>
          <a:xfrm>
            <a:off x="9050327" y="26549930"/>
            <a:ext cx="11203376" cy="140720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58F78F-19E7-4422-8256-A1DACECA6571}"/>
              </a:ext>
            </a:extLst>
          </p:cNvPr>
          <p:cNvSpPr txBox="1"/>
          <p:nvPr/>
        </p:nvSpPr>
        <p:spPr>
          <a:xfrm>
            <a:off x="11288279" y="14308584"/>
            <a:ext cx="9168760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4000" dirty="0">
                <a:latin typeface="Yu Gothic UI Light"/>
                <a:ea typeface="Yu Gothic UI Light"/>
              </a:rPr>
              <a:t>Водные растворы </a:t>
            </a:r>
            <a:r>
              <a:rPr lang="en-US" sz="4000" dirty="0">
                <a:latin typeface="Yu Gothic UI Light"/>
                <a:ea typeface="Yu Gothic UI Light"/>
              </a:rPr>
              <a:t>L</a:t>
            </a:r>
            <a:r>
              <a:rPr lang="ru-RU" sz="4000" dirty="0">
                <a:latin typeface="Yu Gothic UI Light"/>
                <a:ea typeface="Yu Gothic UI Light"/>
              </a:rPr>
              <a:t>-цистеина, нитрата серебра и КМЦ хорошо совмещаются. Введение КМЦ в ЦСР вызывает гелеобразование системы. </a:t>
            </a:r>
            <a:r>
              <a:rPr lang="ru-RU" sz="4000" dirty="0">
                <a:ea typeface="+mn-lt"/>
                <a:cs typeface="+mn-lt"/>
              </a:rPr>
              <a:t>Система с 2% КМЦ дольше сохраняет прочность геля по отношению к системе с 1% КМЦ.</a:t>
            </a:r>
            <a:endParaRPr lang="ru-RU" dirty="0"/>
          </a:p>
          <a:p>
            <a:pPr algn="just"/>
            <a:endParaRPr lang="ru-RU" sz="4000" dirty="0">
              <a:latin typeface="Yu Gothic UI Light"/>
              <a:ea typeface="Yu Gothic UI Light"/>
              <a:cs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8356B8-DD1D-4AF0-A357-7972A969C522}"/>
              </a:ext>
            </a:extLst>
          </p:cNvPr>
          <p:cNvSpPr txBox="1"/>
          <p:nvPr/>
        </p:nvSpPr>
        <p:spPr>
          <a:xfrm>
            <a:off x="580694" y="11009036"/>
            <a:ext cx="20100140" cy="7232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100" b="1" u="sng" dirty="0" err="1">
                <a:solidFill>
                  <a:srgbClr val="C00000"/>
                </a:solidFill>
                <a:latin typeface="Calibri"/>
                <a:cs typeface="Calibri"/>
              </a:rPr>
              <a:t>Полученные</a:t>
            </a:r>
            <a:r>
              <a:rPr lang="en-US" sz="4100" b="1" u="sng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en-US" sz="4100" b="1" u="sng" dirty="0" err="1">
                <a:solidFill>
                  <a:srgbClr val="C00000"/>
                </a:solidFill>
                <a:latin typeface="Calibri"/>
                <a:cs typeface="Calibri"/>
              </a:rPr>
              <a:t>данные</a:t>
            </a:r>
            <a:r>
              <a:rPr lang="en-US" sz="4100" b="1" u="sng" dirty="0">
                <a:solidFill>
                  <a:srgbClr val="C00000"/>
                </a:solidFill>
                <a:latin typeface="Calibri"/>
                <a:cs typeface="Calibri"/>
              </a:rPr>
              <a:t> </a:t>
            </a:r>
            <a:endParaRPr lang="ru-RU" sz="4100" b="1" u="sng">
              <a:solidFill>
                <a:srgbClr val="C00000"/>
              </a:solidFill>
              <a:latin typeface="Calibri"/>
              <a:cs typeface="Calibri"/>
            </a:endParaRPr>
          </a:p>
        </p:txBody>
      </p:sp>
      <p:pic>
        <p:nvPicPr>
          <p:cNvPr id="17" name="Рисунок 19">
            <a:extLst>
              <a:ext uri="{FF2B5EF4-FFF2-40B4-BE49-F238E27FC236}">
                <a16:creationId xmlns:a16="http://schemas.microsoft.com/office/drawing/2014/main" id="{A5D420C0-0EB6-4E03-A6ED-6018D4F019E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2894" y="18294517"/>
            <a:ext cx="9818482" cy="8127952"/>
          </a:xfrm>
          <a:prstGeom prst="rect">
            <a:avLst/>
          </a:prstGeom>
        </p:spPr>
      </p:pic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265FBCB0-A90A-4788-AF75-73E249892CBA}"/>
              </a:ext>
            </a:extLst>
          </p:cNvPr>
          <p:cNvSpPr/>
          <p:nvPr/>
        </p:nvSpPr>
        <p:spPr>
          <a:xfrm>
            <a:off x="11130964" y="11971499"/>
            <a:ext cx="8887003" cy="2264182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D33E80-35B9-4F62-924B-9E7677D6171A}"/>
              </a:ext>
            </a:extLst>
          </p:cNvPr>
          <p:cNvSpPr txBox="1"/>
          <p:nvPr/>
        </p:nvSpPr>
        <p:spPr>
          <a:xfrm>
            <a:off x="13825420" y="18401161"/>
            <a:ext cx="6439878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ru-RU" sz="2900" dirty="0">
                <a:solidFill>
                  <a:srgbClr val="C00000"/>
                </a:solidFill>
              </a:rPr>
              <a:t>1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ЦСР, </a:t>
            </a:r>
            <a:endParaRPr lang="ru-RU" sz="2900" dirty="0">
              <a:solidFill>
                <a:srgbClr val="000000"/>
              </a:solidFill>
            </a:endParaRPr>
          </a:p>
          <a:p>
            <a:pPr algn="r"/>
            <a:r>
              <a:rPr lang="ru-RU" sz="2900" dirty="0">
                <a:solidFill>
                  <a:srgbClr val="C00000"/>
                </a:solidFill>
              </a:rPr>
              <a:t>2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КМЦ 3%),</a:t>
            </a:r>
            <a:endParaRPr lang="ru-RU" sz="2900" dirty="0">
              <a:cs typeface="Calibri"/>
            </a:endParaRPr>
          </a:p>
          <a:p>
            <a:pPr algn="r"/>
            <a:r>
              <a:rPr lang="ru-RU" sz="2900" dirty="0"/>
              <a:t> </a:t>
            </a:r>
            <a:r>
              <a:rPr lang="ru-RU" sz="2900" dirty="0">
                <a:solidFill>
                  <a:srgbClr val="C00000"/>
                </a:solidFill>
              </a:rPr>
              <a:t>3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ЦСР + </a:t>
            </a:r>
            <a:r>
              <a:rPr lang="ru-RU" sz="2900" dirty="0">
                <a:ea typeface="+mn-lt"/>
                <a:cs typeface="+mn-lt"/>
              </a:rPr>
              <a:t>(КМЦ 1%)</a:t>
            </a:r>
            <a:r>
              <a:rPr lang="ru-RU" sz="2900" dirty="0"/>
              <a:t> + Na</a:t>
            </a:r>
            <a:r>
              <a:rPr lang="ru-RU" sz="2900" baseline="-25000" dirty="0"/>
              <a:t>2</a:t>
            </a:r>
            <a:r>
              <a:rPr lang="ru-RU" sz="2900" dirty="0"/>
              <a:t>SO</a:t>
            </a:r>
            <a:r>
              <a:rPr lang="ru-RU" sz="2900" baseline="-25000" dirty="0"/>
              <a:t>4</a:t>
            </a:r>
            <a:r>
              <a:rPr lang="ru-RU" sz="2900" dirty="0"/>
              <a:t> </a:t>
            </a:r>
            <a:endParaRPr lang="ru-RU" sz="2900" dirty="0">
              <a:cs typeface="Calibri"/>
            </a:endParaRPr>
          </a:p>
          <a:p>
            <a:pPr algn="r"/>
            <a:r>
              <a:rPr lang="ru-RU" sz="2900" dirty="0">
                <a:solidFill>
                  <a:srgbClr val="C00000"/>
                </a:solidFill>
              </a:rPr>
              <a:t>4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ЦСР + </a:t>
            </a:r>
            <a:r>
              <a:rPr lang="ru-RU" sz="2900" dirty="0">
                <a:ea typeface="+mn-lt"/>
                <a:cs typeface="+mn-lt"/>
              </a:rPr>
              <a:t>(КМЦ 1%),</a:t>
            </a:r>
            <a:r>
              <a:rPr lang="ru-RU" sz="2900" dirty="0"/>
              <a:t> </a:t>
            </a:r>
            <a:endParaRPr lang="ru-RU" sz="2900" dirty="0">
              <a:solidFill>
                <a:srgbClr val="000000"/>
              </a:solidFill>
            </a:endParaRPr>
          </a:p>
          <a:p>
            <a:pPr algn="r"/>
            <a:r>
              <a:rPr lang="ru-RU" sz="2900" dirty="0">
                <a:solidFill>
                  <a:srgbClr val="C00000"/>
                </a:solidFill>
              </a:rPr>
              <a:t>5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ЦСР + (</a:t>
            </a:r>
            <a:r>
              <a:rPr lang="ru-RU" sz="2900" dirty="0">
                <a:ea typeface="+mn-lt"/>
                <a:cs typeface="+mn-lt"/>
              </a:rPr>
              <a:t>КМЦ 2%)</a:t>
            </a:r>
            <a:r>
              <a:rPr lang="ru-RU" sz="2900" dirty="0"/>
              <a:t> + Na</a:t>
            </a:r>
            <a:r>
              <a:rPr lang="ru-RU" sz="2900" baseline="-25000" dirty="0"/>
              <a:t>2</a:t>
            </a:r>
            <a:r>
              <a:rPr lang="ru-RU" sz="2900" dirty="0"/>
              <a:t>SO</a:t>
            </a:r>
            <a:r>
              <a:rPr lang="ru-RU" sz="2900" baseline="-25000" dirty="0"/>
              <a:t> 4</a:t>
            </a:r>
            <a:r>
              <a:rPr lang="ru-RU" sz="2900" dirty="0"/>
              <a:t>,</a:t>
            </a:r>
            <a:endParaRPr lang="ru-RU" sz="2900"/>
          </a:p>
          <a:p>
            <a:pPr algn="r"/>
            <a:r>
              <a:rPr lang="ru-RU" sz="2900" dirty="0"/>
              <a:t> </a:t>
            </a:r>
            <a:r>
              <a:rPr lang="ru-RU" sz="2900" dirty="0">
                <a:solidFill>
                  <a:srgbClr val="C00000"/>
                </a:solidFill>
              </a:rPr>
              <a:t>6</a:t>
            </a:r>
            <a:r>
              <a:rPr lang="ru-RU" sz="2900" dirty="0"/>
              <a:t> </a:t>
            </a:r>
            <a:r>
              <a:rPr lang="ru-RU" sz="2900" dirty="0">
                <a:latin typeface="Symbol, serif"/>
              </a:rPr>
              <a:t></a:t>
            </a:r>
            <a:r>
              <a:rPr lang="ru-RU" sz="2900" dirty="0"/>
              <a:t> ЦСР + (КМЦ 2%) .</a:t>
            </a:r>
            <a:endParaRPr lang="ru-RU" sz="2900" dirty="0">
              <a:cs typeface="Calibri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E424F0-C7F3-4EFE-8D94-D1C71E4A48B3}"/>
              </a:ext>
            </a:extLst>
          </p:cNvPr>
          <p:cNvSpPr txBox="1"/>
          <p:nvPr/>
        </p:nvSpPr>
        <p:spPr>
          <a:xfrm>
            <a:off x="9433183" y="26539128"/>
            <a:ext cx="10247618" cy="143116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900" dirty="0"/>
              <a:t>Рис. 2. Изменение электронных спектров растворов и гелей в зависимости от концентрации КМЦ и присутствия Na</a:t>
            </a:r>
            <a:r>
              <a:rPr lang="ru-RU" sz="2900" baseline="-25000" dirty="0"/>
              <a:t>2</a:t>
            </a:r>
            <a:r>
              <a:rPr lang="ru-RU" sz="2900" dirty="0"/>
              <a:t>SO</a:t>
            </a:r>
            <a:r>
              <a:rPr lang="ru-RU" sz="2900" baseline="-25000" dirty="0"/>
              <a:t>4</a:t>
            </a:r>
            <a:r>
              <a:rPr lang="ru-RU" sz="2900" dirty="0"/>
              <a:t> (все образцы исследованы через 1 день после их приготовления)</a:t>
            </a:r>
            <a:endParaRPr lang="ru-RU" sz="2900"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8BCF44B-B30F-4928-9EA2-5A3F62F4EB5D}"/>
              </a:ext>
            </a:extLst>
          </p:cNvPr>
          <p:cNvSpPr txBox="1"/>
          <p:nvPr/>
        </p:nvSpPr>
        <p:spPr>
          <a:xfrm>
            <a:off x="932497" y="18401297"/>
            <a:ext cx="9375012" cy="93256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 err="1">
                <a:solidFill>
                  <a:srgbClr val="C00000"/>
                </a:solidFill>
                <a:latin typeface="Yu Gothic UI Light"/>
                <a:ea typeface="Yu Gothic UI Light"/>
              </a:rPr>
              <a:t>Согласно</a:t>
            </a:r>
            <a:r>
              <a:rPr lang="en-US" sz="4000" b="1" dirty="0">
                <a:solidFill>
                  <a:srgbClr val="C00000"/>
                </a:solidFill>
                <a:latin typeface="Yu Gothic UI Light"/>
                <a:ea typeface="Yu Gothic UI Light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Yu Gothic UI Light"/>
                <a:ea typeface="Yu Gothic UI Light"/>
              </a:rPr>
              <a:t>данным</a:t>
            </a:r>
            <a:r>
              <a:rPr lang="en-US" sz="4000" b="1" dirty="0">
                <a:solidFill>
                  <a:srgbClr val="C00000"/>
                </a:solidFill>
                <a:latin typeface="Yu Gothic UI Light"/>
                <a:ea typeface="Yu Gothic UI Light"/>
              </a:rPr>
              <a:t> УФ </a:t>
            </a:r>
            <a:r>
              <a:rPr lang="en-US" sz="4000" b="1" dirty="0" err="1">
                <a:solidFill>
                  <a:srgbClr val="C00000"/>
                </a:solidFill>
                <a:latin typeface="Yu Gothic UI Light"/>
                <a:ea typeface="Yu Gothic UI Light"/>
              </a:rPr>
              <a:t>спектроскопии</a:t>
            </a:r>
            <a:r>
              <a:rPr lang="en-US" sz="4000" b="1" dirty="0">
                <a:solidFill>
                  <a:srgbClr val="C00000"/>
                </a:solidFill>
                <a:latin typeface="Yu Gothic UI Light"/>
                <a:ea typeface="Yu Gothic UI Light"/>
              </a:rPr>
              <a:t> </a:t>
            </a:r>
            <a:endParaRPr lang="ru-RU" b="1"/>
          </a:p>
          <a:p>
            <a:pPr algn="just"/>
            <a:r>
              <a:rPr lang="ru-RU" sz="4000" dirty="0">
                <a:ea typeface="+mn-lt"/>
                <a:cs typeface="+mn-lt"/>
              </a:rPr>
              <a:t>-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Для созревшего </a:t>
            </a:r>
            <a:r>
              <a:rPr lang="ru-RU" sz="4000" dirty="0">
                <a:solidFill>
                  <a:srgbClr val="C00000"/>
                </a:solidFill>
                <a:latin typeface="Yu Gothic UI Light"/>
                <a:ea typeface="+mn-lt"/>
                <a:cs typeface="+mn-lt"/>
              </a:rPr>
              <a:t>ЦСР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(рис. 2, спектр 1) четко проявляются две полосы поглощения при 315 и 391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нм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.</a:t>
            </a:r>
            <a:endParaRPr lang="ru-RU" sz="4000" dirty="0">
              <a:latin typeface="Calibri"/>
              <a:ea typeface="Yu Gothic UI Light"/>
              <a:cs typeface="Calibri"/>
            </a:endParaRPr>
          </a:p>
          <a:p>
            <a:pPr algn="just"/>
            <a:r>
              <a:rPr lang="ru-RU" sz="4000" dirty="0">
                <a:latin typeface="Yu Gothic UI Light"/>
                <a:ea typeface="+mn-lt"/>
                <a:cs typeface="+mn-lt"/>
              </a:rPr>
              <a:t>-Для раствора </a:t>
            </a:r>
            <a:r>
              <a:rPr lang="ru-RU" sz="4000" dirty="0">
                <a:solidFill>
                  <a:srgbClr val="C00000"/>
                </a:solidFill>
                <a:latin typeface="Yu Gothic UI Light"/>
                <a:ea typeface="+mn-lt"/>
                <a:cs typeface="+mn-lt"/>
              </a:rPr>
              <a:t>ЦСР+КМЦ (1%)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наблюдалось существенное </a:t>
            </a:r>
            <a:r>
              <a:rPr lang="ru-RU" sz="4000" u="sng" dirty="0">
                <a:latin typeface="Yu Gothic UI Light"/>
                <a:ea typeface="+mn-lt"/>
                <a:cs typeface="+mn-lt"/>
              </a:rPr>
              <a:t>снижение интенсивности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полос поглощения при 315 и 391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нм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(рис. 2, спектры 3 и 4).</a:t>
            </a:r>
            <a:endParaRPr lang="en-US" dirty="0">
              <a:latin typeface="Yu Gothic UI Light"/>
              <a:ea typeface="Yu Gothic UI Light"/>
            </a:endParaRPr>
          </a:p>
          <a:p>
            <a:pPr algn="just"/>
            <a:r>
              <a:rPr lang="ru-RU" sz="4000" dirty="0">
                <a:latin typeface="Yu Gothic UI Light"/>
                <a:ea typeface="+mn-lt"/>
                <a:cs typeface="+mn-lt"/>
              </a:rPr>
              <a:t>-При </a:t>
            </a:r>
            <a:r>
              <a:rPr lang="ru-RU" sz="4000" dirty="0">
                <a:solidFill>
                  <a:srgbClr val="C00000"/>
                </a:solidFill>
                <a:latin typeface="Yu Gothic UI Light"/>
                <a:ea typeface="+mn-lt"/>
                <a:cs typeface="+mn-lt"/>
              </a:rPr>
              <a:t>увеличении в ЦСР концентрации КМЦ до 2 %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полосы поглощения при 315 и 391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нм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исчезали полностью (рис. 3, спектр 6). Раствор</a:t>
            </a:r>
            <a:r>
              <a:rPr lang="ru-RU" sz="4000" dirty="0">
                <a:solidFill>
                  <a:srgbClr val="C00000"/>
                </a:solidFill>
                <a:latin typeface="Yu Gothic UI Light"/>
                <a:ea typeface="+mn-lt"/>
                <a:cs typeface="+mn-lt"/>
              </a:rPr>
              <a:t> КМЦ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в исследуемой области спектра имел лишь слабую полосу при 261 </a:t>
            </a:r>
            <a:r>
              <a:rPr lang="ru-RU" sz="4000" dirty="0" err="1">
                <a:latin typeface="Yu Gothic UI Light"/>
                <a:ea typeface="+mn-lt"/>
                <a:cs typeface="+mn-lt"/>
              </a:rPr>
              <a:t>нм</a:t>
            </a:r>
            <a:r>
              <a:rPr lang="ru-RU" sz="4000" dirty="0">
                <a:latin typeface="Yu Gothic UI Light"/>
                <a:ea typeface="+mn-lt"/>
                <a:cs typeface="+mn-lt"/>
              </a:rPr>
              <a:t> (рис. 2, спектр 2)</a:t>
            </a:r>
            <a:endParaRPr lang="en-US">
              <a:latin typeface="Yu Gothic UI Light"/>
              <a:ea typeface="+mn-lt"/>
              <a:cs typeface="+mn-lt"/>
            </a:endParaRPr>
          </a:p>
          <a:p>
            <a:endParaRPr lang="en-US" sz="4000" dirty="0">
              <a:latin typeface="Yu Gothic UI Light"/>
              <a:ea typeface="Yu Gothic U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461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Yu Gothic UI Light</vt:lpstr>
      <vt:lpstr>Arial</vt:lpstr>
      <vt:lpstr>Calibri</vt:lpstr>
      <vt:lpstr>Symbol, serif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Gamma</dc:creator>
  <cp:lastModifiedBy>Русакова Наталья Петровна</cp:lastModifiedBy>
  <cp:revision>440</cp:revision>
  <dcterms:created xsi:type="dcterms:W3CDTF">2019-03-21T19:15:19Z</dcterms:created>
  <dcterms:modified xsi:type="dcterms:W3CDTF">2021-03-30T06:08:38Z</dcterms:modified>
</cp:coreProperties>
</file>