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ru-RU"/>
    </a:defPPr>
    <a:lvl1pPr marL="0" algn="l" defTabSz="291117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55588" algn="l" defTabSz="291117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911175" algn="l" defTabSz="291117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66763" algn="l" defTabSz="291117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822351" algn="l" defTabSz="291117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77938" algn="l" defTabSz="291117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733526" algn="l" defTabSz="291117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189113" algn="l" defTabSz="291117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644701" algn="l" defTabSz="291117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9" autoAdjust="0"/>
  </p:normalViewPr>
  <p:slideViewPr>
    <p:cSldViewPr>
      <p:cViewPr varScale="1">
        <p:scale>
          <a:sx n="28" d="100"/>
          <a:sy n="28" d="100"/>
        </p:scale>
        <p:origin x="2970" y="126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C5E08-D65D-443C-8B5D-130FB1AF497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4FD9F-5323-4AC6-8A52-3C4144196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3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D9F-5323-4AC6-8A52-3C41441963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9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29"/>
            <a:ext cx="18178780" cy="64905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7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1945769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12833952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9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89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85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80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74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70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165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760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949" indent="0">
              <a:buNone/>
              <a:defRPr sz="6500" b="1"/>
            </a:lvl2pPr>
            <a:lvl3pPr marL="2951897" indent="0">
              <a:buNone/>
              <a:defRPr sz="5800" b="1"/>
            </a:lvl3pPr>
            <a:lvl4pPr marL="4427852" indent="0">
              <a:buNone/>
              <a:defRPr sz="5200" b="1"/>
            </a:lvl4pPr>
            <a:lvl5pPr marL="5903801" indent="0">
              <a:buNone/>
              <a:defRPr sz="5200" b="1"/>
            </a:lvl5pPr>
            <a:lvl6pPr marL="7379749" indent="0">
              <a:buNone/>
              <a:defRPr sz="5200" b="1"/>
            </a:lvl6pPr>
            <a:lvl7pPr marL="8855704" indent="0">
              <a:buNone/>
              <a:defRPr sz="5200" b="1"/>
            </a:lvl7pPr>
            <a:lvl8pPr marL="10331653" indent="0">
              <a:buNone/>
              <a:defRPr sz="5200" b="1"/>
            </a:lvl8pPr>
            <a:lvl9pPr marL="11807601" indent="0">
              <a:buNone/>
              <a:defRPr sz="5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203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949" indent="0">
              <a:buNone/>
              <a:defRPr sz="6500" b="1"/>
            </a:lvl2pPr>
            <a:lvl3pPr marL="2951897" indent="0">
              <a:buNone/>
              <a:defRPr sz="5800" b="1"/>
            </a:lvl3pPr>
            <a:lvl4pPr marL="4427852" indent="0">
              <a:buNone/>
              <a:defRPr sz="5200" b="1"/>
            </a:lvl4pPr>
            <a:lvl5pPr marL="5903801" indent="0">
              <a:buNone/>
              <a:defRPr sz="5200" b="1"/>
            </a:lvl5pPr>
            <a:lvl6pPr marL="7379749" indent="0">
              <a:buNone/>
              <a:defRPr sz="5200" b="1"/>
            </a:lvl6pPr>
            <a:lvl7pPr marL="8855704" indent="0">
              <a:buNone/>
              <a:defRPr sz="5200" b="1"/>
            </a:lvl7pPr>
            <a:lvl8pPr marL="10331653" indent="0">
              <a:buNone/>
              <a:defRPr sz="5200" b="1"/>
            </a:lvl8pPr>
            <a:lvl9pPr marL="11807601" indent="0">
              <a:buNone/>
              <a:defRPr sz="5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203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1645" y="1205598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5949" indent="0">
              <a:buNone/>
              <a:defRPr sz="3900"/>
            </a:lvl2pPr>
            <a:lvl3pPr marL="2951897" indent="0">
              <a:buNone/>
              <a:defRPr sz="3200"/>
            </a:lvl3pPr>
            <a:lvl4pPr marL="4427852" indent="0">
              <a:buNone/>
              <a:defRPr sz="2900"/>
            </a:lvl4pPr>
            <a:lvl5pPr marL="5903801" indent="0">
              <a:buNone/>
              <a:defRPr sz="2900"/>
            </a:lvl5pPr>
            <a:lvl6pPr marL="7379749" indent="0">
              <a:buNone/>
              <a:defRPr sz="2900"/>
            </a:lvl6pPr>
            <a:lvl7pPr marL="8855704" indent="0">
              <a:buNone/>
              <a:defRPr sz="2900"/>
            </a:lvl7pPr>
            <a:lvl8pPr marL="10331653" indent="0">
              <a:buNone/>
              <a:defRPr sz="2900"/>
            </a:lvl8pPr>
            <a:lvl9pPr marL="11807601" indent="0">
              <a:buNone/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5949" indent="0">
              <a:buNone/>
              <a:defRPr sz="9000"/>
            </a:lvl2pPr>
            <a:lvl3pPr marL="2951897" indent="0">
              <a:buNone/>
              <a:defRPr sz="7700"/>
            </a:lvl3pPr>
            <a:lvl4pPr marL="4427852" indent="0">
              <a:buNone/>
              <a:defRPr sz="6500"/>
            </a:lvl4pPr>
            <a:lvl5pPr marL="5903801" indent="0">
              <a:buNone/>
              <a:defRPr sz="6500"/>
            </a:lvl5pPr>
            <a:lvl6pPr marL="7379749" indent="0">
              <a:buNone/>
              <a:defRPr sz="6500"/>
            </a:lvl6pPr>
            <a:lvl7pPr marL="8855704" indent="0">
              <a:buNone/>
              <a:defRPr sz="6500"/>
            </a:lvl7pPr>
            <a:lvl8pPr marL="10331653" indent="0">
              <a:buNone/>
              <a:defRPr sz="6500"/>
            </a:lvl8pPr>
            <a:lvl9pPr marL="11807601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5949" indent="0">
              <a:buNone/>
              <a:defRPr sz="3900"/>
            </a:lvl2pPr>
            <a:lvl3pPr marL="2951897" indent="0">
              <a:buNone/>
              <a:defRPr sz="3200"/>
            </a:lvl3pPr>
            <a:lvl4pPr marL="4427852" indent="0">
              <a:buNone/>
              <a:defRPr sz="2900"/>
            </a:lvl4pPr>
            <a:lvl5pPr marL="5903801" indent="0">
              <a:buNone/>
              <a:defRPr sz="2900"/>
            </a:lvl5pPr>
            <a:lvl6pPr marL="7379749" indent="0">
              <a:buNone/>
              <a:defRPr sz="2900"/>
            </a:lvl6pPr>
            <a:lvl7pPr marL="8855704" indent="0">
              <a:buNone/>
              <a:defRPr sz="2900"/>
            </a:lvl7pPr>
            <a:lvl8pPr marL="10331653" indent="0">
              <a:buNone/>
              <a:defRPr sz="2900"/>
            </a:lvl8pPr>
            <a:lvl9pPr marL="11807601" indent="0">
              <a:buNone/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190" tIns="147597" rIns="295190" bIns="14759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7065334"/>
            <a:ext cx="19248120" cy="19983384"/>
          </a:xfrm>
          <a:prstGeom prst="rect">
            <a:avLst/>
          </a:prstGeom>
        </p:spPr>
        <p:txBody>
          <a:bodyPr vert="horz" lIns="295190" tIns="147597" rIns="295190" bIns="14759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190" tIns="147597" rIns="295190" bIns="14759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190" tIns="147597" rIns="295190" bIns="14759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190" tIns="147597" rIns="295190" bIns="14759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2951897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963" indent="-1106963" algn="l" defTabSz="295189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420" indent="-922469" algn="l" defTabSz="2951897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875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823" indent="-737978" algn="l" defTabSz="2951897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1778" indent="-737978" algn="l" defTabSz="2951897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7727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675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9624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5579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49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897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852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801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749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704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653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601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2400" y="9184332"/>
            <a:ext cx="18428986" cy="1602011"/>
          </a:xfrm>
          <a:prstGeom prst="rect">
            <a:avLst/>
          </a:prstGeom>
          <a:noFill/>
        </p:spPr>
        <p:txBody>
          <a:bodyPr wrap="square" lIns="291118" tIns="145559" rIns="291118" bIns="145559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Цель работы: </a:t>
            </a:r>
            <a:r>
              <a:rPr lang="ru-RU" sz="2400" dirty="0">
                <a:solidFill>
                  <a:srgbClr val="002060"/>
                </a:solidFill>
              </a:rPr>
              <a:t>Разработать на  основе </a:t>
            </a:r>
            <a:r>
              <a:rPr lang="ru-RU" sz="2400" dirty="0" err="1">
                <a:solidFill>
                  <a:srgbClr val="002060"/>
                </a:solidFill>
              </a:rPr>
              <a:t>гетерополисоединений</a:t>
            </a:r>
            <a:r>
              <a:rPr lang="ru-RU" sz="2400" dirty="0">
                <a:solidFill>
                  <a:srgbClr val="002060"/>
                </a:solidFill>
              </a:rPr>
              <a:t> типа Доусона газовый сенсор  на водород.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585943" y="2023011"/>
            <a:ext cx="16214914" cy="127155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ХИМИЧЕСКИЙ ГАЗОВЫЙ СЕНСОР НА ВОДОРОД НА ОСНОВЕ ПЛЕНКИ ИЗ НАНОЦЕЛЛЮЛОЗЫ МОДИФИЦИРОВАННОЙ ФОСФОРНОВОЛЬФРАМОВОЙ ГЕТЕРОПОЛИКИСЛОТОЙ ТИПА ДОУСОНА</a:t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816" y="149396"/>
            <a:ext cx="10513168" cy="138499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Радин А.С.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Феофанова М.А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университет. Тверь</a:t>
            </a:r>
          </a:p>
        </p:txBody>
      </p:sp>
      <p:pic>
        <p:nvPicPr>
          <p:cNvPr id="19" name="Рисунок 18" descr="\\fsvidnoe2\Общие папки\НТЦ\Демидова Ольга\Мои документы\Саша_аспирантура\Статьи\Саша_статья\Подложка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82" y="22984864"/>
            <a:ext cx="4284970" cy="4165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 descr="Загазованность в туннелях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97857" y="5981357"/>
            <a:ext cx="4377894" cy="2918595"/>
          </a:xfrm>
          <a:prstGeom prst="rect">
            <a:avLst/>
          </a:prstGeom>
        </p:spPr>
      </p:pic>
      <p:pic>
        <p:nvPicPr>
          <p:cNvPr id="29" name="Рисунок 42" descr="tvgy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311" y="408350"/>
            <a:ext cx="1985326" cy="184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4" name="Группа 63"/>
          <p:cNvGrpSpPr/>
          <p:nvPr/>
        </p:nvGrpSpPr>
        <p:grpSpPr>
          <a:xfrm>
            <a:off x="328018" y="16292115"/>
            <a:ext cx="20793427" cy="4571630"/>
            <a:chOff x="612280" y="16508139"/>
            <a:chExt cx="20162240" cy="4571630"/>
          </a:xfrm>
        </p:grpSpPr>
        <p:pic>
          <p:nvPicPr>
            <p:cNvPr id="13" name="Рисунок 7" descr="F:\Ролики\ГПК_500 крат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32360" y="16652155"/>
              <a:ext cx="2520280" cy="1892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Рисунок 2" descr="C:\Users\Alex\Desktop\Магистра диссер\рисунки\Подложка Ситал (2)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32360" y="18812395"/>
              <a:ext cx="2520280" cy="1943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TextBox 53"/>
            <p:cNvSpPr txBox="1"/>
            <p:nvPr/>
          </p:nvSpPr>
          <p:spPr>
            <a:xfrm>
              <a:off x="4068664" y="16743470"/>
              <a:ext cx="164003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dirty="0">
                  <a:solidFill>
                    <a:srgbClr val="002060"/>
                  </a:solidFill>
                </a:rPr>
                <a:t>Указанная выше </a:t>
              </a:r>
              <a:r>
                <a:rPr lang="ru-RU" sz="2400" dirty="0" err="1">
                  <a:solidFill>
                    <a:srgbClr val="002060"/>
                  </a:solidFill>
                </a:rPr>
                <a:t>гетерополикислота</a:t>
              </a:r>
              <a:r>
                <a:rPr lang="ru-RU" sz="2400" dirty="0">
                  <a:solidFill>
                    <a:srgbClr val="002060"/>
                  </a:solidFill>
                </a:rPr>
                <a:t> были синтезирована путем смешивания водных растворов </a:t>
              </a:r>
              <a:r>
                <a:rPr lang="en-US" sz="2400" dirty="0">
                  <a:solidFill>
                    <a:srgbClr val="002060"/>
                  </a:solidFill>
                </a:rPr>
                <a:t>Na</a:t>
              </a:r>
              <a:r>
                <a:rPr lang="en-US" sz="2400" baseline="-25000" dirty="0">
                  <a:solidFill>
                    <a:srgbClr val="002060"/>
                  </a:solidFill>
                </a:rPr>
                <a:t>2</a:t>
              </a:r>
              <a:r>
                <a:rPr lang="en-US" sz="2400" dirty="0">
                  <a:solidFill>
                    <a:srgbClr val="002060"/>
                  </a:solidFill>
                </a:rPr>
                <a:t>WO</a:t>
              </a:r>
              <a:r>
                <a:rPr lang="en-US" sz="2400" baseline="-25000" dirty="0">
                  <a:solidFill>
                    <a:srgbClr val="002060"/>
                  </a:solidFill>
                </a:rPr>
                <a:t>4</a:t>
              </a:r>
              <a:r>
                <a:rPr lang="ru-RU" sz="2400" dirty="0">
                  <a:solidFill>
                    <a:srgbClr val="002060"/>
                  </a:solidFill>
                </a:rPr>
                <a:t> и </a:t>
              </a:r>
              <a:r>
                <a:rPr lang="en-US" sz="2400" dirty="0">
                  <a:solidFill>
                    <a:srgbClr val="002060"/>
                  </a:solidFill>
                </a:rPr>
                <a:t>NaH</a:t>
              </a:r>
              <a:r>
                <a:rPr lang="en-US" sz="2400" baseline="-25000" dirty="0">
                  <a:solidFill>
                    <a:srgbClr val="002060"/>
                  </a:solidFill>
                </a:rPr>
                <a:t>2</a:t>
              </a:r>
              <a:r>
                <a:rPr lang="en-US" sz="2400" dirty="0">
                  <a:solidFill>
                    <a:srgbClr val="002060"/>
                  </a:solidFill>
                </a:rPr>
                <a:t>PO</a:t>
              </a:r>
              <a:r>
                <a:rPr lang="en-US" sz="2400" baseline="-25000" dirty="0">
                  <a:solidFill>
                    <a:srgbClr val="002060"/>
                  </a:solidFill>
                </a:rPr>
                <a:t>4</a:t>
              </a:r>
              <a:r>
                <a:rPr lang="ru-RU" sz="2400" dirty="0">
                  <a:solidFill>
                    <a:srgbClr val="002060"/>
                  </a:solidFill>
                </a:rPr>
                <a:t> в стехиометрическом соотношении при температуре 100 </a:t>
              </a:r>
              <a:r>
                <a:rPr lang="ru-RU" sz="2400" baseline="30000" dirty="0" err="1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о</a:t>
              </a:r>
              <a:r>
                <a:rPr lang="ru-RU" sz="2400" dirty="0" err="1">
                  <a:solidFill>
                    <a:srgbClr val="002060"/>
                  </a:solidFill>
                </a:rPr>
                <a:t>С</a:t>
              </a:r>
              <a:r>
                <a:rPr lang="ru-RU" sz="2400" dirty="0">
                  <a:solidFill>
                    <a:srgbClr val="002060"/>
                  </a:solidFill>
                </a:rPr>
                <a:t> и </a:t>
              </a:r>
              <a:r>
                <a:rPr lang="en-US" sz="2400" dirty="0">
                  <a:solidFill>
                    <a:srgbClr val="002060"/>
                  </a:solidFill>
                </a:rPr>
                <a:t>pH = 3-4, </a:t>
              </a:r>
              <a:r>
                <a:rPr lang="ru-RU" sz="2400" dirty="0">
                  <a:solidFill>
                    <a:srgbClr val="002060"/>
                  </a:solidFill>
                </a:rPr>
                <a:t>а затем выделен эфиратной экстракцией по методу Дрекселя из растворов солей. Состав полученной гетерополикислоты был подтвержден методами элементного анализа, ик-спектроскопии и термогравиметрического анализа.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85896" y="18771445"/>
              <a:ext cx="1643431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dirty="0" err="1">
                  <a:solidFill>
                    <a:srgbClr val="002060"/>
                  </a:solidFill>
                </a:rPr>
                <a:t>Наноцеллюлозная</a:t>
              </a:r>
              <a:r>
                <a:rPr lang="ru-RU" sz="2400" dirty="0">
                  <a:solidFill>
                    <a:srgbClr val="002060"/>
                  </a:solidFill>
                </a:rPr>
                <a:t> пленка  была впервые  сформирована из </a:t>
              </a:r>
              <a:r>
                <a:rPr lang="ru-RU" sz="2400" dirty="0" err="1">
                  <a:solidFill>
                    <a:srgbClr val="002060"/>
                  </a:solidFill>
                </a:rPr>
                <a:t>наноцеллюзного</a:t>
              </a:r>
              <a:r>
                <a:rPr lang="ru-RU" sz="2400" dirty="0">
                  <a:solidFill>
                    <a:srgbClr val="002060"/>
                  </a:solidFill>
                </a:rPr>
                <a:t> геля, который был получен синтетическим путем методом </a:t>
              </a:r>
              <a:r>
                <a:rPr lang="ru-RU" sz="2400" dirty="0" err="1">
                  <a:solidFill>
                    <a:srgbClr val="002060"/>
                  </a:solidFill>
                </a:rPr>
                <a:t>электрополимеризации</a:t>
              </a:r>
              <a:r>
                <a:rPr lang="ru-RU" sz="2400" dirty="0">
                  <a:solidFill>
                    <a:srgbClr val="002060"/>
                  </a:solidFill>
                </a:rPr>
                <a:t> глюкозы</a:t>
              </a:r>
              <a:r>
                <a:rPr lang="en-US" sz="2400" dirty="0">
                  <a:solidFill>
                    <a:srgbClr val="002060"/>
                  </a:solidFill>
                </a:rPr>
                <a:t>. </a:t>
              </a:r>
              <a:r>
                <a:rPr lang="ru-RU" sz="2400" dirty="0">
                  <a:solidFill>
                    <a:srgbClr val="002060"/>
                  </a:solidFill>
                </a:rPr>
                <a:t> </a:t>
              </a:r>
            </a:p>
            <a:p>
              <a:pPr algn="just"/>
              <a:r>
                <a:rPr lang="ru-RU" sz="2400" dirty="0">
                  <a:solidFill>
                    <a:srgbClr val="002060"/>
                  </a:solidFill>
                </a:rPr>
                <a:t>Пленку с доппированным ГПК сформировали методом центрифугирования на </a:t>
              </a:r>
              <a:r>
                <a:rPr lang="ru-RU" sz="2400" dirty="0" err="1">
                  <a:solidFill>
                    <a:srgbClr val="002060"/>
                  </a:solidFill>
                </a:rPr>
                <a:t>ситалловой</a:t>
              </a:r>
              <a:r>
                <a:rPr lang="ru-RU" sz="2400" dirty="0">
                  <a:solidFill>
                    <a:srgbClr val="002060"/>
                  </a:solidFill>
                </a:rPr>
                <a:t> подложке с металлическими никелевыми гребенкообразными взаимопроникающими электродами, как показано на рисунке. Размер подложки составил 7х4 мм. </a:t>
              </a:r>
            </a:p>
            <a:p>
              <a:endParaRPr lang="ru-RU" sz="2400" dirty="0"/>
            </a:p>
          </p:txBody>
        </p:sp>
        <p:sp>
          <p:nvSpPr>
            <p:cNvPr id="58" name="Блок-схема: альтернативный процесс 57"/>
            <p:cNvSpPr/>
            <p:nvPr/>
          </p:nvSpPr>
          <p:spPr>
            <a:xfrm>
              <a:off x="612280" y="16508139"/>
              <a:ext cx="20162240" cy="4536504"/>
            </a:xfrm>
            <a:prstGeom prst="flowChartAlternateProcess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301010" y="10200860"/>
            <a:ext cx="20820435" cy="5946701"/>
            <a:chOff x="668557" y="10629212"/>
            <a:chExt cx="20162240" cy="5946701"/>
          </a:xfrm>
        </p:grpSpPr>
        <p:sp>
          <p:nvSpPr>
            <p:cNvPr id="12" name="TextBox 11"/>
            <p:cNvSpPr txBox="1"/>
            <p:nvPr/>
          </p:nvSpPr>
          <p:spPr>
            <a:xfrm>
              <a:off x="7998316" y="10962064"/>
              <a:ext cx="12496068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 algn="just"/>
              <a:r>
                <a:rPr lang="ru-RU" sz="2400" dirty="0">
                  <a:solidFill>
                    <a:srgbClr val="002060"/>
                  </a:solidFill>
                </a:rPr>
                <a:t>Гетерополикислоты (ГПК) относятся к классу неорганических соединений, являющихся сильными многоэлектронными окислителями, которые обладают способностью к многопротонным и многоэлектронным переходам при взаимодействии с тем или иным химическим реагентом, в ходе чего изменяется число носителей заряда и, как следствие, изменяется их проводимость.</a:t>
              </a:r>
            </a:p>
            <a:p>
              <a:pPr indent="457200" algn="just"/>
              <a:r>
                <a:rPr lang="ru-RU" sz="2400" dirty="0">
                  <a:solidFill>
                    <a:srgbClr val="002060"/>
                  </a:solidFill>
                </a:rPr>
                <a:t>Гетерополикислоты типа </a:t>
              </a:r>
              <a:r>
                <a:rPr lang="ru-RU" sz="2400" dirty="0" err="1">
                  <a:solidFill>
                    <a:srgbClr val="002060"/>
                  </a:solidFill>
                </a:rPr>
                <a:t>Доусона</a:t>
              </a:r>
              <a:r>
                <a:rPr lang="ru-RU" sz="2400" dirty="0">
                  <a:solidFill>
                    <a:srgbClr val="002060"/>
                  </a:solidFill>
                </a:rPr>
                <a:t>, формулы </a:t>
              </a:r>
              <a:r>
                <a:rPr lang="en-US" sz="2400" dirty="0">
                  <a:solidFill>
                    <a:srgbClr val="002060"/>
                  </a:solidFill>
                </a:rPr>
                <a:t>H</a:t>
              </a:r>
              <a:r>
                <a:rPr lang="en-US" sz="2400" baseline="-25000" dirty="0">
                  <a:solidFill>
                    <a:srgbClr val="002060"/>
                  </a:solidFill>
                </a:rPr>
                <a:t>6</a:t>
              </a:r>
              <a:r>
                <a:rPr lang="en-US" sz="2400" dirty="0">
                  <a:solidFill>
                    <a:srgbClr val="002060"/>
                  </a:solidFill>
                </a:rPr>
                <a:t>[P</a:t>
              </a:r>
              <a:r>
                <a:rPr lang="en-US" sz="2400" baseline="-25000" dirty="0">
                  <a:solidFill>
                    <a:srgbClr val="002060"/>
                  </a:solidFill>
                </a:rPr>
                <a:t>2</a:t>
              </a:r>
              <a:r>
                <a:rPr lang="en-US" sz="2400" dirty="0">
                  <a:solidFill>
                    <a:srgbClr val="002060"/>
                  </a:solidFill>
                </a:rPr>
                <a:t>W</a:t>
              </a:r>
              <a:r>
                <a:rPr lang="en-US" sz="2400" baseline="-25000" dirty="0">
                  <a:solidFill>
                    <a:srgbClr val="002060"/>
                  </a:solidFill>
                </a:rPr>
                <a:t>18</a:t>
              </a:r>
              <a:r>
                <a:rPr lang="en-US" sz="2400" dirty="0">
                  <a:solidFill>
                    <a:srgbClr val="002060"/>
                  </a:solidFill>
                </a:rPr>
                <a:t>O</a:t>
              </a:r>
              <a:r>
                <a:rPr lang="en-US" sz="2400" baseline="-25000" dirty="0">
                  <a:solidFill>
                    <a:srgbClr val="002060"/>
                  </a:solidFill>
                </a:rPr>
                <a:t>62</a:t>
              </a:r>
              <a:r>
                <a:rPr lang="en-US" sz="2400" dirty="0">
                  <a:solidFill>
                    <a:srgbClr val="002060"/>
                  </a:solidFill>
                </a:rPr>
                <a:t>]</a:t>
              </a:r>
              <a:r>
                <a:rPr lang="ru-RU" sz="2400" dirty="0">
                  <a:solidFill>
                    <a:srgbClr val="002060"/>
                  </a:solidFill>
                </a:rPr>
                <a:t>, обладают достаточной термохимической стабильностью, высокой окислительной активностью, а также, что весьма важно для газовых сенсоров, способностью обратимо окисляться-восстанавливаться при нормальных условиях. Данный процесс сопровождается значительным и обратимым изменением заряда, согласно уравнению:</a:t>
              </a:r>
            </a:p>
            <a:p>
              <a:pPr indent="457200" algn="ctr"/>
              <a:r>
                <a:rPr lang="en-US" sz="2400" b="1" dirty="0">
                  <a:solidFill>
                    <a:srgbClr val="002060"/>
                  </a:solidFill>
                  <a:ea typeface="Calibri" panose="020F0502020204030204" pitchFamily="34" charset="0"/>
                </a:rPr>
                <a:t>[P</a:t>
              </a:r>
              <a:r>
                <a:rPr lang="en-US" sz="2400" b="1" baseline="-25000" dirty="0">
                  <a:solidFill>
                    <a:srgbClr val="002060"/>
                  </a:solidFill>
                  <a:ea typeface="Calibri" panose="020F0502020204030204" pitchFamily="34" charset="0"/>
                </a:rPr>
                <a:t>2</a:t>
              </a:r>
              <a:r>
                <a:rPr lang="en-US" sz="2400" b="1" dirty="0">
                  <a:solidFill>
                    <a:srgbClr val="002060"/>
                  </a:solidFill>
                  <a:ea typeface="Calibri" panose="020F0502020204030204" pitchFamily="34" charset="0"/>
                </a:rPr>
                <a:t>W</a:t>
              </a:r>
              <a:r>
                <a:rPr lang="en-US" sz="2400" b="1" baseline="-25000" dirty="0">
                  <a:solidFill>
                    <a:srgbClr val="002060"/>
                  </a:solidFill>
                  <a:ea typeface="Calibri" panose="020F0502020204030204" pitchFamily="34" charset="0"/>
                </a:rPr>
                <a:t>18</a:t>
              </a:r>
              <a:r>
                <a:rPr lang="en-US" sz="2400" b="1" dirty="0">
                  <a:solidFill>
                    <a:srgbClr val="002060"/>
                  </a:solidFill>
                  <a:ea typeface="Calibri" panose="020F0502020204030204" pitchFamily="34" charset="0"/>
                </a:rPr>
                <a:t>O</a:t>
              </a:r>
              <a:r>
                <a:rPr lang="en-US" sz="2400" b="1" baseline="-25000" dirty="0">
                  <a:solidFill>
                    <a:srgbClr val="002060"/>
                  </a:solidFill>
                  <a:ea typeface="Calibri" panose="020F0502020204030204" pitchFamily="34" charset="0"/>
                </a:rPr>
                <a:t>62</a:t>
              </a:r>
              <a:r>
                <a:rPr lang="en-US" sz="2400" b="1" dirty="0">
                  <a:solidFill>
                    <a:srgbClr val="002060"/>
                  </a:solidFill>
                  <a:ea typeface="Calibri" panose="020F0502020204030204" pitchFamily="34" charset="0"/>
                </a:rPr>
                <a:t>]</a:t>
              </a:r>
              <a:r>
                <a:rPr lang="ru-RU" sz="2400" b="1" baseline="30000" dirty="0">
                  <a:solidFill>
                    <a:srgbClr val="002060"/>
                  </a:solidFill>
                  <a:ea typeface="Calibri" panose="020F0502020204030204" pitchFamily="34" charset="0"/>
                </a:rPr>
                <a:t>6-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ru-RU" sz="2400" b="1" dirty="0">
                  <a:solidFill>
                    <a:srgbClr val="002060"/>
                  </a:solidFill>
                </a:rPr>
                <a:t>+ 18</a:t>
              </a:r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ē </a:t>
              </a:r>
              <a:r>
                <a:rPr lang="en-US" sz="2400" b="1" dirty="0">
                  <a:solidFill>
                    <a:srgbClr val="002060"/>
                  </a:solidFill>
                </a:rPr>
                <a:t>   </a:t>
              </a:r>
              <a:r>
                <a:rPr lang="ru-RU" sz="2400" b="1" dirty="0">
                  <a:solidFill>
                    <a:srgbClr val="002060"/>
                  </a:solidFill>
                </a:rPr>
                <a:t>         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[P</a:t>
              </a:r>
              <a:r>
                <a:rPr lang="en-US" sz="2400" b="1" baseline="-250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2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W</a:t>
              </a:r>
              <a:r>
                <a:rPr lang="en-US" sz="2400" b="1" baseline="-250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18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O</a:t>
              </a:r>
              <a:r>
                <a:rPr lang="en-US" sz="2400" b="1" baseline="-250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62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]</a:t>
              </a:r>
              <a:r>
                <a:rPr lang="ru-RU" sz="2400" b="1" baseline="300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24-</a:t>
              </a:r>
            </a:p>
            <a:p>
              <a:pPr indent="457200" algn="just"/>
              <a:r>
                <a:rPr lang="ru-RU" sz="2400" dirty="0">
                  <a:solidFill>
                    <a:srgbClr val="002060"/>
                  </a:solidFill>
                </a:rPr>
                <a:t>Этот фактор позволяет использовать данную гетерополикислоту в качестве чувствительной модифицирующей добавки в резистивных сенсорах в матрице </a:t>
              </a:r>
              <a:r>
                <a:rPr lang="ru-RU" sz="2400" dirty="0" err="1">
                  <a:solidFill>
                    <a:srgbClr val="002060"/>
                  </a:solidFill>
                </a:rPr>
                <a:t>наноцеллюлозной</a:t>
              </a:r>
              <a:r>
                <a:rPr lang="ru-RU" sz="2400" dirty="0">
                  <a:solidFill>
                    <a:srgbClr val="002060"/>
                  </a:solidFill>
                </a:rPr>
                <a:t> пленки, в частности, для идентификации газообразного водорода.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13288" y="10709038"/>
              <a:ext cx="4320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002060"/>
                  </a:solidFill>
                </a:rPr>
                <a:t>Объекты исследования: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42561" y="15140353"/>
              <a:ext cx="32497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</a:rPr>
                <a:t>Пленка на основе </a:t>
              </a:r>
              <a:r>
                <a:rPr lang="ru-RU" sz="2400" b="1" dirty="0" err="1">
                  <a:solidFill>
                    <a:srgbClr val="002060"/>
                  </a:solidFill>
                </a:rPr>
                <a:t>наноцеллюлозы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52" name="Прямая со стрелкой 51"/>
            <p:cNvCxnSpPr/>
            <p:nvPr/>
          </p:nvCxnSpPr>
          <p:spPr>
            <a:xfrm>
              <a:off x="14711202" y="14339827"/>
              <a:ext cx="576064" cy="1588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14699433" y="14473545"/>
              <a:ext cx="576064" cy="1588"/>
            </a:xfrm>
            <a:prstGeom prst="straightConnector1">
              <a:avLst/>
            </a:prstGeom>
            <a:ln>
              <a:solidFill>
                <a:srgbClr val="00206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Блок-схема: альтернативный процесс 60"/>
            <p:cNvSpPr/>
            <p:nvPr/>
          </p:nvSpPr>
          <p:spPr>
            <a:xfrm>
              <a:off x="668557" y="10629212"/>
              <a:ext cx="20162240" cy="5946701"/>
            </a:xfrm>
            <a:prstGeom prst="flowChartAlternateProcess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2" name="Блок-схема: альтернативный процесс 61"/>
          <p:cNvSpPr/>
          <p:nvPr/>
        </p:nvSpPr>
        <p:spPr>
          <a:xfrm>
            <a:off x="1471314" y="9145169"/>
            <a:ext cx="18650072" cy="849119"/>
          </a:xfrm>
          <a:prstGeom prst="flowChartAlternateProcess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01010" y="2855716"/>
            <a:ext cx="20905558" cy="3098721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Введение</a:t>
            </a:r>
            <a:r>
              <a:rPr lang="ru-RU" sz="2400" dirty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Одним из перспективных экологически чистых энергоносителей для автотранспорта является водород. Во многих странах появились автомобили, работающие на водороде, и водородные автозаправки. Однако, несмотря на перспективность использования водорода в качестве топлива для автотранспорта, исходя из химических и физических свойств водорода, проблема контроля содержания водорода в автотранспорте становится все актуальнее. В связи с этим будут предъявляться новые, более жесткие требования к системам контроля за содержанием водорода. Основа любой системы газового контроля - газовый сенсор. От его технических параметров зависит надежность системы контроля и оповещения. </a:t>
            </a:r>
          </a:p>
        </p:txBody>
      </p:sp>
      <p:sp>
        <p:nvSpPr>
          <p:cNvPr id="65" name="Блок-схема: альтернативный процесс 64"/>
          <p:cNvSpPr/>
          <p:nvPr/>
        </p:nvSpPr>
        <p:spPr>
          <a:xfrm>
            <a:off x="301010" y="3417169"/>
            <a:ext cx="20820435" cy="2401811"/>
          </a:xfrm>
          <a:prstGeom prst="flowChartAlternateProcess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561893" y="21181469"/>
            <a:ext cx="13328321" cy="163993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ходе проверки чувствительности изготовленного сенсора была получена следующая зависимость сопротивления сенсора от концентрации газообразного водорода. Также были сняты зависимости от влияния климатических факторов влажности </a:t>
            </a:r>
            <a:r>
              <a:rPr lang="ru-RU" sz="2400" b="1">
                <a:solidFill>
                  <a:srgbClr val="002060"/>
                </a:solidFill>
              </a:rPr>
              <a:t>и температуры. </a:t>
            </a:r>
            <a:r>
              <a:rPr lang="ru-RU" sz="2400" b="1" dirty="0">
                <a:solidFill>
                  <a:srgbClr val="002060"/>
                </a:solidFill>
              </a:rPr>
              <a:t>Измерения проводились при постоянном токе, чтобы снизить  влияния влажности от емкостного эффекта: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68264" y="21188659"/>
            <a:ext cx="6948984" cy="163274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Сорбционно-импедансных сенсор с планарными гребенкообразными электродами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  <a:p>
            <a:pPr lvl="0" indent="45085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1 – подложка; 2 – слой сорбента; 3,4 – электроды</a:t>
            </a:r>
            <a:r>
              <a:rPr lang="ru-RU" sz="24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0" y="27539307"/>
            <a:ext cx="21386800" cy="274066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Выводы: 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solidFill>
                  <a:srgbClr val="002060"/>
                </a:solidFill>
              </a:rPr>
              <a:t>Синтезированная ГПК типа </a:t>
            </a:r>
            <a:r>
              <a:rPr lang="ru-RU" sz="2200" dirty="0" err="1">
                <a:solidFill>
                  <a:srgbClr val="002060"/>
                </a:solidFill>
              </a:rPr>
              <a:t>Доусона</a:t>
            </a:r>
            <a:r>
              <a:rPr lang="ru-RU" sz="2200" dirty="0">
                <a:solidFill>
                  <a:srgbClr val="002060"/>
                </a:solidFill>
              </a:rPr>
              <a:t> в присутствии кислорода воздуха обратимо реагирует с газообразным водородом в ходе чего происходит изменение электрического сопротивления. С учетом изменения сопротивления в 20 раз в диапазоне от 0 до 50 </a:t>
            </a:r>
            <a:r>
              <a:rPr lang="en-US" sz="2200" dirty="0">
                <a:solidFill>
                  <a:srgbClr val="002060"/>
                </a:solidFill>
              </a:rPr>
              <a:t>ppm</a:t>
            </a:r>
            <a:r>
              <a:rPr lang="ru-RU" sz="2200" dirty="0">
                <a:solidFill>
                  <a:srgbClr val="002060"/>
                </a:solidFill>
              </a:rPr>
              <a:t> является очень хорошим результатом. Изменение сопротивления от влажности от влажности и температуры намного меньше, чем по измеряемым компонентам, что позволяет скомпенсировать это влияние в газоанализаторе путем цифровой обработки.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solidFill>
                  <a:srgbClr val="002060"/>
                </a:solidFill>
              </a:rPr>
              <a:t>Пленка, выполненная из </a:t>
            </a:r>
            <a:r>
              <a:rPr lang="ru-RU" sz="2200" dirty="0" err="1">
                <a:solidFill>
                  <a:srgbClr val="002060"/>
                </a:solidFill>
              </a:rPr>
              <a:t>наноцеллюлозы</a:t>
            </a:r>
            <a:r>
              <a:rPr lang="ru-RU" sz="2200" dirty="0">
                <a:solidFill>
                  <a:srgbClr val="002060"/>
                </a:solidFill>
              </a:rPr>
              <a:t>, является удобной матрицей для формирования чувствительного покрытия  для газового сенсора.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solidFill>
                  <a:srgbClr val="002060"/>
                </a:solidFill>
              </a:rPr>
              <a:t>Полной избирательности сенсора по отношению к водороду добиться не удалось, но мешающие факторы, такие как </a:t>
            </a:r>
            <a:r>
              <a:rPr lang="ru-RU" sz="2200" dirty="0" err="1">
                <a:solidFill>
                  <a:srgbClr val="002060"/>
                </a:solidFill>
              </a:rPr>
              <a:t>монооксид</a:t>
            </a:r>
            <a:r>
              <a:rPr lang="ru-RU" sz="2200" dirty="0">
                <a:solidFill>
                  <a:srgbClr val="002060"/>
                </a:solidFill>
              </a:rPr>
              <a:t> углерода, пары бензина и дизельного топлива, не оказывают существенного влияния на изменение электрофизических параметров газового сенсора.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3" name="Блок-схема: альтернативный процесс 72"/>
          <p:cNvSpPr/>
          <p:nvPr/>
        </p:nvSpPr>
        <p:spPr>
          <a:xfrm>
            <a:off x="44836" y="20971930"/>
            <a:ext cx="21386800" cy="6431919"/>
          </a:xfrm>
          <a:prstGeom prst="flowChartAlternateProcess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192" y="6009459"/>
            <a:ext cx="2441390" cy="29453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08575" y="6013756"/>
            <a:ext cx="4376513" cy="291311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520" y="10978472"/>
            <a:ext cx="3689650" cy="367249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38" y="12455648"/>
            <a:ext cx="2836382" cy="1988118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4373452" y="14723239"/>
            <a:ext cx="335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</a:rPr>
              <a:t>Гетерополианион</a:t>
            </a:r>
            <a:r>
              <a:rPr lang="ru-RU" sz="2400" b="1" dirty="0">
                <a:solidFill>
                  <a:srgbClr val="002060"/>
                </a:solidFill>
              </a:rPr>
              <a:t> типа </a:t>
            </a:r>
            <a:r>
              <a:rPr lang="ru-RU" sz="2400" b="1" dirty="0" err="1">
                <a:solidFill>
                  <a:srgbClr val="002060"/>
                </a:solidFill>
              </a:rPr>
              <a:t>Доусона</a:t>
            </a:r>
            <a:r>
              <a:rPr lang="ru-RU" sz="2400" b="1" dirty="0">
                <a:solidFill>
                  <a:srgbClr val="002060"/>
                </a:solidFill>
              </a:rPr>
              <a:t> формулы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ea typeface="Calibri" panose="020F0502020204030204" pitchFamily="34" charset="0"/>
              </a:rPr>
              <a:t>[P</a:t>
            </a:r>
            <a:r>
              <a:rPr lang="en-US" sz="2400" b="1" baseline="-25000" dirty="0">
                <a:solidFill>
                  <a:srgbClr val="002060"/>
                </a:solidFill>
                <a:ea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rgbClr val="002060"/>
                </a:solidFill>
                <a:ea typeface="Calibri" panose="020F0502020204030204" pitchFamily="34" charset="0"/>
              </a:rPr>
              <a:t>W</a:t>
            </a:r>
            <a:r>
              <a:rPr lang="en-US" sz="2400" b="1" baseline="-25000" dirty="0">
                <a:solidFill>
                  <a:srgbClr val="002060"/>
                </a:solidFill>
                <a:ea typeface="Calibri" panose="020F0502020204030204" pitchFamily="34" charset="0"/>
              </a:rPr>
              <a:t>18</a:t>
            </a:r>
            <a:r>
              <a:rPr lang="en-US" sz="2400" b="1" dirty="0">
                <a:solidFill>
                  <a:srgbClr val="002060"/>
                </a:solidFill>
                <a:ea typeface="Calibri" panose="020F0502020204030204" pitchFamily="34" charset="0"/>
              </a:rPr>
              <a:t>O</a:t>
            </a:r>
            <a:r>
              <a:rPr lang="en-US" sz="2400" b="1" baseline="-25000" dirty="0">
                <a:solidFill>
                  <a:srgbClr val="002060"/>
                </a:solidFill>
                <a:ea typeface="Calibri" panose="020F0502020204030204" pitchFamily="34" charset="0"/>
              </a:rPr>
              <a:t>62</a:t>
            </a:r>
            <a:r>
              <a:rPr lang="en-US" sz="2400" b="1" dirty="0">
                <a:solidFill>
                  <a:srgbClr val="002060"/>
                </a:solidFill>
                <a:ea typeface="Calibri" panose="020F0502020204030204" pitchFamily="34" charset="0"/>
              </a:rPr>
              <a:t>]</a:t>
            </a:r>
            <a:r>
              <a:rPr lang="ru-RU" sz="2400" b="1" baseline="30000" dirty="0">
                <a:solidFill>
                  <a:srgbClr val="002060"/>
                </a:solidFill>
                <a:ea typeface="Calibri" panose="020F0502020204030204" pitchFamily="34" charset="0"/>
              </a:rPr>
              <a:t>6-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35551" y="22921474"/>
            <a:ext cx="4852517" cy="416638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0490" y="23127051"/>
            <a:ext cx="4571126" cy="389123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973" y="23091925"/>
            <a:ext cx="4408472" cy="39485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571</Words>
  <Application>Microsoft Office PowerPoint</Application>
  <PresentationFormat>Произвольный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ХИМИЧЕСКИЙ ГАЗОВЫЙ СЕНСОР НА ВОДОРОД НА ОСНОВЕ ПЛЕНКИ ИЗ НАНОЦЕЛЛЮЛОЗЫ МОДИФИЦИРОВАННОЙ ФОСФОРНОВОЛЬФРАМОВОЙ ГЕТЕРОПОЛИКИСЛОТОЙ ТИПА ДОУСОНА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RAD</dc:creator>
  <cp:lastModifiedBy>Русакова Наталья Петровна</cp:lastModifiedBy>
  <cp:revision>86</cp:revision>
  <dcterms:created xsi:type="dcterms:W3CDTF">2019-03-21T19:36:54Z</dcterms:created>
  <dcterms:modified xsi:type="dcterms:W3CDTF">2021-03-30T05:54:13Z</dcterms:modified>
</cp:coreProperties>
</file>