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3463" cy="28803600"/>
  <p:notesSz cx="6858000" cy="9144000"/>
  <p:defaultTextStyle>
    <a:defPPr>
      <a:defRPr lang="ru-RU"/>
    </a:defPPr>
    <a:lvl1pPr marL="0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81282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62565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43847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25129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406411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87694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68976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50258" algn="l" defTabSz="296256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016" y="126"/>
      </p:cViewPr>
      <p:guideLst>
        <p:guide orient="horz" pos="907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896E0-1FBF-4846-8085-F32E0B129A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685800"/>
            <a:ext cx="360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4AF9C-5462-450D-B9EA-75E877826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7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81282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62565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43847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25129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406411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87694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68976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50258" algn="l" defTabSz="296256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8775" y="685800"/>
            <a:ext cx="36004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4AF9C-5462-450D-B9EA-75E8778266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3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8260" y="8947788"/>
            <a:ext cx="25706944" cy="617410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6520" y="16322041"/>
            <a:ext cx="211704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6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4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2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0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87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26513" y="1153482"/>
            <a:ext cx="6804779" cy="245764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2173" y="1153482"/>
            <a:ext cx="19910280" cy="245764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025" y="18508984"/>
            <a:ext cx="25706944" cy="5720714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9025" y="12208198"/>
            <a:ext cx="25706944" cy="6300785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128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6256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438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251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064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8769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68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502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2175" y="6720843"/>
            <a:ext cx="13357529" cy="19009045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73763" y="6720843"/>
            <a:ext cx="13357529" cy="19009045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173" y="6447475"/>
            <a:ext cx="13362782" cy="268700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2173" y="9134476"/>
            <a:ext cx="13362782" cy="1659540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63263" y="6447475"/>
            <a:ext cx="13368031" cy="268700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1282" indent="0">
              <a:buNone/>
              <a:defRPr sz="6500" b="1"/>
            </a:lvl2pPr>
            <a:lvl3pPr marL="2962565" indent="0">
              <a:buNone/>
              <a:defRPr sz="5800" b="1"/>
            </a:lvl3pPr>
            <a:lvl4pPr marL="4443847" indent="0">
              <a:buNone/>
              <a:defRPr sz="5200" b="1"/>
            </a:lvl4pPr>
            <a:lvl5pPr marL="5925129" indent="0">
              <a:buNone/>
              <a:defRPr sz="5200" b="1"/>
            </a:lvl5pPr>
            <a:lvl6pPr marL="7406411" indent="0">
              <a:buNone/>
              <a:defRPr sz="5200" b="1"/>
            </a:lvl6pPr>
            <a:lvl7pPr marL="8887694" indent="0">
              <a:buNone/>
              <a:defRPr sz="5200" b="1"/>
            </a:lvl7pPr>
            <a:lvl8pPr marL="10368976" indent="0">
              <a:buNone/>
              <a:defRPr sz="5200" b="1"/>
            </a:lvl8pPr>
            <a:lvl9pPr marL="11850258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63263" y="9134476"/>
            <a:ext cx="13368031" cy="1659540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177" y="1146809"/>
            <a:ext cx="9949891" cy="488061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4354" y="1146813"/>
            <a:ext cx="16906936" cy="2458307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2177" y="6027423"/>
            <a:ext cx="9949891" cy="19702464"/>
          </a:xfrm>
        </p:spPr>
        <p:txBody>
          <a:bodyPr/>
          <a:lstStyle>
            <a:lvl1pPr marL="0" indent="0">
              <a:buNone/>
              <a:defRPr sz="45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7930" y="20162520"/>
            <a:ext cx="18146078" cy="238030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27930" y="2573655"/>
            <a:ext cx="18146078" cy="17282160"/>
          </a:xfrm>
        </p:spPr>
        <p:txBody>
          <a:bodyPr/>
          <a:lstStyle>
            <a:lvl1pPr marL="0" indent="0">
              <a:buNone/>
              <a:defRPr sz="10400"/>
            </a:lvl1pPr>
            <a:lvl2pPr marL="1481282" indent="0">
              <a:buNone/>
              <a:defRPr sz="9100"/>
            </a:lvl2pPr>
            <a:lvl3pPr marL="2962565" indent="0">
              <a:buNone/>
              <a:defRPr sz="7800"/>
            </a:lvl3pPr>
            <a:lvl4pPr marL="4443847" indent="0">
              <a:buNone/>
              <a:defRPr sz="6500"/>
            </a:lvl4pPr>
            <a:lvl5pPr marL="5925129" indent="0">
              <a:buNone/>
              <a:defRPr sz="6500"/>
            </a:lvl5pPr>
            <a:lvl6pPr marL="7406411" indent="0">
              <a:buNone/>
              <a:defRPr sz="6500"/>
            </a:lvl6pPr>
            <a:lvl7pPr marL="8887694" indent="0">
              <a:buNone/>
              <a:defRPr sz="6500"/>
            </a:lvl7pPr>
            <a:lvl8pPr marL="10368976" indent="0">
              <a:buNone/>
              <a:defRPr sz="6500"/>
            </a:lvl8pPr>
            <a:lvl9pPr marL="11850258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7930" y="22542820"/>
            <a:ext cx="18146078" cy="3380421"/>
          </a:xfrm>
        </p:spPr>
        <p:txBody>
          <a:bodyPr/>
          <a:lstStyle>
            <a:lvl1pPr marL="0" indent="0">
              <a:buNone/>
              <a:defRPr sz="4500"/>
            </a:lvl1pPr>
            <a:lvl2pPr marL="1481282" indent="0">
              <a:buNone/>
              <a:defRPr sz="3900"/>
            </a:lvl2pPr>
            <a:lvl3pPr marL="2962565" indent="0">
              <a:buNone/>
              <a:defRPr sz="3200"/>
            </a:lvl3pPr>
            <a:lvl4pPr marL="4443847" indent="0">
              <a:buNone/>
              <a:defRPr sz="2900"/>
            </a:lvl4pPr>
            <a:lvl5pPr marL="5925129" indent="0">
              <a:buNone/>
              <a:defRPr sz="2900"/>
            </a:lvl5pPr>
            <a:lvl6pPr marL="7406411" indent="0">
              <a:buNone/>
              <a:defRPr sz="2900"/>
            </a:lvl6pPr>
            <a:lvl7pPr marL="8887694" indent="0">
              <a:buNone/>
              <a:defRPr sz="2900"/>
            </a:lvl7pPr>
            <a:lvl8pPr marL="10368976" indent="0">
              <a:buNone/>
              <a:defRPr sz="2900"/>
            </a:lvl8pPr>
            <a:lvl9pPr marL="11850258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175" y="1153481"/>
            <a:ext cx="27219117" cy="4800600"/>
          </a:xfrm>
          <a:prstGeom prst="rect">
            <a:avLst/>
          </a:prstGeom>
        </p:spPr>
        <p:txBody>
          <a:bodyPr vert="horz" lIns="296256" tIns="148128" rIns="296256" bIns="14812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2175" y="6720843"/>
            <a:ext cx="27219117" cy="19009045"/>
          </a:xfrm>
          <a:prstGeom prst="rect">
            <a:avLst/>
          </a:prstGeom>
        </p:spPr>
        <p:txBody>
          <a:bodyPr vert="horz" lIns="296256" tIns="148128" rIns="296256" bIns="14812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2173" y="26696672"/>
            <a:ext cx="7056808" cy="1533526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33185" y="26696672"/>
            <a:ext cx="9577097" cy="1533526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74482" y="26696672"/>
            <a:ext cx="7056808" cy="1533526"/>
          </a:xfrm>
          <a:prstGeom prst="rect">
            <a:avLst/>
          </a:prstGeom>
        </p:spPr>
        <p:txBody>
          <a:bodyPr vert="horz" lIns="296256" tIns="148128" rIns="296256" bIns="148128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256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962" indent="-1110962" algn="l" defTabSz="2962565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07084" indent="-925801" algn="l" defTabSz="296256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206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488" indent="-740641" algn="l" defTabSz="2962565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65770" indent="-740641" algn="l" defTabSz="2962565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47053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28335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09617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90899" indent="-740641" algn="l" defTabSz="296256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1282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62565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847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5129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06411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87694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8976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50258" algn="l" defTabSz="29625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8316" y="4902294"/>
            <a:ext cx="6696745" cy="1394181"/>
          </a:xfrm>
        </p:spPr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2895" y="725560"/>
            <a:ext cx="21170424" cy="230423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магнитных биокатализаторов на основе иммобилизованной </a:t>
            </a:r>
            <a:r>
              <a:rPr lang="ru-RU" sz="4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пероксидазы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корня хрена</a:t>
            </a:r>
          </a:p>
          <a:p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951" y="5939161"/>
            <a:ext cx="1352378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/>
              </a:rPr>
              <a:t>В настоящее время, магнитные биокатализаторы, а именно магнитные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наночастицы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, резко перешли в центр внимания исследователей в области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биокатализа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из-за их уникальных свойств, таких как большая площадь поверхности, лёгкое восстановление путём приложения магнитного поля, контролируемый размер частиц и модифицируемая поверхность. При этом, использование их в растворимой форме ведёт к нестабильности и трудностям в их восстановлении для повторного использования. Кроме того, повторное использование фермента в последовательных каталитических системах значительно снижает затраты на биокатализатор, которые в противном случае были бы экономически нецелесообразны при использовании свободного. Эти недостатки устраняются путем иммобилизации фермента на твёрдые носители.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/>
              </a:rPr>
              <a:t>В данной работе, для иммобилизации был взят наиболее изученный фермент из класса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оксидоредуктаз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–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пероксидаза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 корня хрена (HRP). Несмотря на то, что по многим параметрам HRP уступает другим известным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пероксидазам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, этот фермент наиболее широко используется на практике. Его можно эффективно использовать в процессах окисления фенольных соединений, гормонов, ароматических аминов, обесцвечивания текстильных сточных вод, маркеров для гистологических исследований и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</a:rPr>
              <a:t>тд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91448" y="22297510"/>
            <a:ext cx="955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модификации магнитных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Настя\Desktop\IMG_62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" y="22933089"/>
            <a:ext cx="11666259" cy="517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177925" y="12529940"/>
            <a:ext cx="105303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Схематическое изображение химической структуры биокатализатора на основе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пероксидазы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иммобилизованной на магнитные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наночастииы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15254" y="14154779"/>
            <a:ext cx="7044965" cy="255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826473" y="2523248"/>
            <a:ext cx="1943153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4000" b="1" dirty="0" err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Ребрищева</a:t>
            </a:r>
            <a:r>
              <a:rPr lang="ru-RU" altLang="ru-RU" sz="40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Н.А.</a:t>
            </a:r>
          </a:p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технический университет, 170026, </a:t>
            </a:r>
            <a:r>
              <a:rPr lang="ru-RU" alt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г.Тверь</a:t>
            </a:r>
            <a:r>
              <a:rPr lang="ru-RU" alt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наб. </a:t>
            </a:r>
            <a:r>
              <a:rPr lang="ru-RU" alt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Аф.Никитина</a:t>
            </a:r>
            <a:r>
              <a:rPr lang="ru-RU" alt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22</a:t>
            </a:r>
          </a:p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natashamakarova7@yandex.ru</a:t>
            </a:r>
            <a:endParaRPr lang="ru-RU" altLang="ru-RU" sz="3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14177" y="5440673"/>
            <a:ext cx="7451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sz="3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мнч</a:t>
            </a: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ru-RU" sz="36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соосаждения</a:t>
            </a:r>
            <a:endParaRPr lang="ru-RU" sz="3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925734" y="6276983"/>
            <a:ext cx="76952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rgbClr val="000000"/>
                </a:solidFill>
                <a:latin typeface="Times New Roman"/>
              </a:rPr>
              <a:t>Кислый раствор смеси солей железа, с помощью бюретки, добавляли по каплям к раствору </a:t>
            </a:r>
            <a:r>
              <a:rPr lang="ru-RU" sz="3000" dirty="0" err="1">
                <a:solidFill>
                  <a:srgbClr val="000000"/>
                </a:solidFill>
                <a:latin typeface="Times New Roman"/>
              </a:rPr>
              <a:t>NaOH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> (1.5 М), при постоянном перемешивании на магнитной мешалке. Полученный чёрный осадок </a:t>
            </a:r>
            <a:r>
              <a:rPr lang="ru-RU" sz="3000" dirty="0"/>
              <a:t>Fe</a:t>
            </a:r>
            <a:r>
              <a:rPr lang="ru-RU" sz="3000" baseline="-25000" dirty="0"/>
              <a:t>3</a:t>
            </a:r>
            <a:r>
              <a:rPr lang="ru-RU" sz="3000" dirty="0"/>
              <a:t>O</a:t>
            </a:r>
            <a:r>
              <a:rPr lang="ru-RU" sz="3000" baseline="-25000" dirty="0"/>
              <a:t>4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> отделяли от реакционной среды, с помощью </a:t>
            </a:r>
            <a:r>
              <a:rPr lang="ru-RU" sz="3000" dirty="0" err="1">
                <a:solidFill>
                  <a:srgbClr val="000000"/>
                </a:solidFill>
                <a:latin typeface="Times New Roman"/>
              </a:rPr>
              <a:t>неодимового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> магнита, затем промывали водой до нейтрального значения рН. Затем смесь </a:t>
            </a:r>
            <a:r>
              <a:rPr lang="ru-RU" sz="3000" dirty="0" err="1">
                <a:solidFill>
                  <a:srgbClr val="000000"/>
                </a:solidFill>
                <a:latin typeface="Times New Roman"/>
              </a:rPr>
              <a:t>деспиргировали</a:t>
            </a:r>
            <a:r>
              <a:rPr lang="ru-RU" sz="3000" dirty="0">
                <a:solidFill>
                  <a:srgbClr val="000000"/>
                </a:solidFill>
                <a:latin typeface="Times New Roman"/>
              </a:rPr>
              <a:t> под ультразвуком</a:t>
            </a:r>
          </a:p>
          <a:p>
            <a:pPr algn="ctr"/>
            <a:r>
              <a:rPr lang="ru-RU" sz="3000" dirty="0">
                <a:solidFill>
                  <a:srgbClr val="000000"/>
                </a:solidFill>
                <a:latin typeface="Times New Roman"/>
              </a:rPr>
              <a:t> (5 мин).</a:t>
            </a:r>
            <a:endParaRPr lang="ru-RU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5603350" y="12930050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</a:t>
            </a:r>
          </a:p>
        </p:txBody>
      </p:sp>
      <p:pic>
        <p:nvPicPr>
          <p:cNvPr id="1027" name="Picture 3" descr="D:\Настя\Desktop\IMG_627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76" y="13699492"/>
            <a:ext cx="3440824" cy="319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4448" y="17301362"/>
            <a:ext cx="3859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Наночастицы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Fe</a:t>
            </a:r>
            <a:r>
              <a:rPr lang="ru-RU" sz="3200" i="1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32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ru-RU" sz="3200" i="1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8" name="Picture 4" descr="D:\Настя\Desktop\2.1.15.3-aminopropyltriethoxysilan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44" y="13842889"/>
            <a:ext cx="4551000" cy="20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308043" y="16229464"/>
            <a:ext cx="32223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аминопропил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тритоксисилан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APTES)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D:\Настя\Desktop\Tetraethyl_orthosilicate_3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360" y="14141364"/>
            <a:ext cx="3384378" cy="258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65049" y="17014294"/>
            <a:ext cx="36077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Тетраэтоксисилан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TEOS)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D:\Настя\Desktop\Glutaraldehyd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48" y="18650034"/>
            <a:ext cx="3621724" cy="209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0" y="21113684"/>
            <a:ext cx="4897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Глутаровый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альдегид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 descr="D:\Настя\Desktop\2958-18b.peroksidaza-hren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573" y="18070812"/>
            <a:ext cx="3381676" cy="325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008418" y="21220292"/>
            <a:ext cx="36046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Пероксидаза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корня</a:t>
            </a: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хрена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HRP)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D:\Настя\Desktop\ма-ый-че-овек-d-и-fulleren-структура-мо-еку-ы-64185139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932" y="548171"/>
            <a:ext cx="4313908" cy="456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4370711" y="11467446"/>
            <a:ext cx="6882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+2Fe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+8OH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Fe</a:t>
            </a:r>
            <a:r>
              <a:rPr lang="ru-RU" sz="3600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ru-RU" sz="3600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87238" y="10921938"/>
            <a:ext cx="573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процесса синтеза: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31985" y="11313210"/>
            <a:ext cx="7386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образования одинаковых</a:t>
            </a:r>
          </a:p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 в растворе:</a:t>
            </a:r>
          </a:p>
        </p:txBody>
      </p:sp>
      <p:pic>
        <p:nvPicPr>
          <p:cNvPr id="1034" name="Picture 10" descr="D:\Настя\Desktop\IMG_6279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226" y="4902294"/>
            <a:ext cx="8076232" cy="63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284998" y="12514869"/>
            <a:ext cx="79603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одиночная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нуклеация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одинаковый рост благодаря диффузии;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нуклеация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рост и агрегация меньших субъединиц;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множественные события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нуклеации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Оствальдовское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созревание.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5" descr="C:\Users\Настя\Desktop\3d-white-people-professor-physics-atom-27422897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8522" y="748597"/>
            <a:ext cx="4440731" cy="487396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1667642" y="17122016"/>
            <a:ext cx="9409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по нахождению оптимальной температуры для биокатализатора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APTES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HRP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5349" y="19057507"/>
            <a:ext cx="9529820" cy="507979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1015169" y="15739005"/>
            <a:ext cx="93015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по нахождению оптимального значения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биокатализатора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ru-RU" sz="4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APTES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HRP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703219"/>
              </p:ext>
            </p:extLst>
          </p:nvPr>
        </p:nvGraphicFramePr>
        <p:xfrm>
          <a:off x="21289486" y="18104406"/>
          <a:ext cx="8887382" cy="630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SPW 12.0 Graph" r:id="rId15" imgW="6724751" imgH="5000544" progId="SigmaPlotGraphicObject.11">
                  <p:embed/>
                </p:oleObj>
              </mc:Choice>
              <mc:Fallback>
                <p:oleObj name="SPW 12.0 Graph" r:id="rId15" imgW="6724751" imgH="5000544" progId="SigmaPlotGraphicObject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9486" y="18104406"/>
                        <a:ext cx="8887382" cy="6306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08"/>
          <p:cNvSpPr>
            <a:spLocks noChangeArrowheads="1"/>
          </p:cNvSpPr>
          <p:nvPr/>
        </p:nvSpPr>
        <p:spPr bwMode="auto">
          <a:xfrm>
            <a:off x="11905893" y="24131475"/>
            <a:ext cx="17965724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было установлено, что  наиболее эффективно работающей </a:t>
            </a:r>
            <a:r>
              <a:rPr lang="ru-RU" alt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биокаталитической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системой является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APTES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HRP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Оптимальное значение рН процесса окисления АБТС с помощью пероксида водорода 7.2. Оптимальными температурами являются 30</a:t>
            </a:r>
            <a:r>
              <a:rPr lang="ru-RU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 45</a:t>
            </a:r>
            <a:r>
              <a:rPr lang="ru-RU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Таким образом, полученные биокатализаторы могут с успехом использоваться 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биокатализе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процессы окисления фенольных соединений.</a:t>
            </a:r>
          </a:p>
        </p:txBody>
      </p:sp>
    </p:spTree>
    <p:extLst>
      <p:ext uri="{BB962C8B-B14F-4D97-AF65-F5344CB8AC3E}">
        <p14:creationId xmlns:p14="http://schemas.microsoft.com/office/powerpoint/2010/main" val="2326017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476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SPW 12.0 Graph</vt:lpstr>
      <vt:lpstr>Актуальность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Русакова Наталья Петровна</cp:lastModifiedBy>
  <cp:revision>25</cp:revision>
  <dcterms:created xsi:type="dcterms:W3CDTF">2021-03-23T09:04:42Z</dcterms:created>
  <dcterms:modified xsi:type="dcterms:W3CDTF">2021-03-25T09:09:19Z</dcterms:modified>
</cp:coreProperties>
</file>