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0279975" cy="21388388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5500"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5500"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5500"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5500"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5500"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sz="5500"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sz="5500"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sz="5500"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sz="5500"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1020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>
            <a:extLst>
              <a:ext uri="{FF2B5EF4-FFF2-40B4-BE49-F238E27FC236}">
                <a16:creationId xmlns:a16="http://schemas.microsoft.com/office/drawing/2014/main" id="{7B5877D5-B78C-4F8B-A41F-420E1B5F8E41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31C4D707-5EC8-4B69-AB87-14C5F3553412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BDB09E84-3E22-4C45-B90C-55C38A040902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AA354058-82DF-4E0E-BDF6-4ABDF13CF25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66979-543F-45DA-B9DE-B1093C40C5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4600" y="3500438"/>
            <a:ext cx="22710775" cy="74469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2E41C5-2926-4A52-A78C-6E9D1C4497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84600" y="11233150"/>
            <a:ext cx="22710775" cy="5164138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C53C12-25F9-4162-A753-7E5ACE7C36B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797D6C-95E6-4442-BB70-37EABCF1CE07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54D5855-F28B-4840-92DA-822CD6A7F285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440226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34EF3-F03C-4BBC-9655-223F63862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608FFD-4648-4E6F-A497-8C8DCB3B71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3DD24C-4D99-4301-A897-BF999448176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BCCBC3-8602-45BF-8ED8-723FF442A7F9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82CE5C7-DE03-431D-A57F-EBBE99527AF3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133155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B24ED2-9C64-422F-96BD-E3286CB520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21951950" y="857250"/>
            <a:ext cx="6811963" cy="182451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D21AEA-AB88-4D97-B072-70D2DF4070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14475" y="857250"/>
            <a:ext cx="20285075" cy="182451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D36296-36BD-4206-80E1-0009A2B459D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FB49CC-6B84-406D-B431-C4B6954AEF84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9559569-C1A7-4378-9766-29475CB6B701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642252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3E443-B3BE-43A7-8626-E0C18CFE2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CE1AB5-6E2E-4800-8ABC-2A35CC5A4E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3BCBDD-CA01-408F-87B0-BCB8E567A77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98A35B-CCF0-4537-8726-3082F9AB28C5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994D21F-4DDB-499B-A92E-CD8526E2DF50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574084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AC4DF-B750-4997-8C42-52167BEB9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338" y="5332413"/>
            <a:ext cx="26117550" cy="88963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077717-1EDE-4367-B9B4-63EB33BBB8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65338" y="14312900"/>
            <a:ext cx="26117550" cy="467995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86D47E-D91A-4922-A8D0-0BDB797DCBE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1C3FC9-5AF9-45D4-BAA3-C8ED7A56E9DB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A89D958-BDB0-47F2-9ED4-2DBFA129F6AE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487755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ABEA9-6109-41CB-832C-66D21765E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782F17-9A67-424B-B556-4EC5538909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14475" y="4989513"/>
            <a:ext cx="13547725" cy="14112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7C038F-B7CE-4803-A5B8-48495364EF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214600" y="4989513"/>
            <a:ext cx="13549313" cy="14112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B30BF8-2447-4A8B-9F2C-9EF4A62DC26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9D87B3-47FC-434F-87FB-27ACC5C9E8F4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69C4638-E2CF-4D22-8C6F-937CEC2571B2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5480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4B46A-BF1D-410D-89B9-C8F7A52E4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5975" y="1138238"/>
            <a:ext cx="26115963" cy="41338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B2FC08-AE53-4C10-B377-725288236D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85975" y="5243513"/>
            <a:ext cx="12809538" cy="2568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C9D7EA-17E6-4E59-80F8-42B8992DEB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085975" y="7812088"/>
            <a:ext cx="12809538" cy="114919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59799D-1B2A-4E96-AE2D-F8511A9E19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5328900" y="5243513"/>
            <a:ext cx="12873038" cy="2568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0809DC-E58C-425A-AF2A-2BA55C5631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5328900" y="7812088"/>
            <a:ext cx="12873038" cy="114919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8529E4-01BC-4604-9968-F99285FC86C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7810C35-3FF7-453F-8F58-8DA1B67E3A6F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312E3A1-8CBB-4160-AAEC-8E9AE85BE90C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397966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78F8B-3949-47A3-9AC5-104636F64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E93771-9173-48E2-B582-00CF21D13CC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C741FD-632B-47FA-A005-50F790F5AEBE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9E9F803-5B3C-4C54-B401-19EB13DF2A96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648001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04AEE1-F0E2-4490-9504-DE85E52DCEC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A8560C3-F029-4EF2-995F-474E942A3E9E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8B946FD-BC3F-4A68-9B85-FA0E853A7FF0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351814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9B403-3BA4-4236-9522-834E36372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5975" y="1425575"/>
            <a:ext cx="9766300" cy="49911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F5CC87-542F-46DD-99AF-89A1F9A6C0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73038" y="3079750"/>
            <a:ext cx="15328900" cy="151987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B2525D-CD4D-4F81-93B6-E63FC1A612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85975" y="6416675"/>
            <a:ext cx="9766300" cy="1188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333FDE-C7F7-4725-B36B-42EFF69AC1F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9856DA-4330-42CA-B712-952E2D0BFDA0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991B00D-57D4-4A66-81E3-67691BC3CACE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38636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37089-17AA-470E-860D-5E827EB72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5975" y="1425575"/>
            <a:ext cx="9766300" cy="49911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06A4CA-8C5C-462E-92AC-1C7EA5AA57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2873038" y="3079750"/>
            <a:ext cx="15328900" cy="151987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CF1C6C-71BA-4824-A284-C6F7C46C12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85975" y="6416675"/>
            <a:ext cx="9766300" cy="1188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EA303C-2E02-4BCA-A07F-9D29FF84478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10B4A3-2370-4451-9131-D7B2104697F5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61B9B52-0AA7-42F3-BFB5-411FB0850515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342891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>
            <a:extLst>
              <a:ext uri="{FF2B5EF4-FFF2-40B4-BE49-F238E27FC236}">
                <a16:creationId xmlns:a16="http://schemas.microsoft.com/office/drawing/2014/main" id="{11AAA05E-2BDF-4EDA-AA5B-36C22E4549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514475" y="857250"/>
            <a:ext cx="27249438" cy="356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81880" tIns="140760" rIns="281880" bIns="14076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Для правки текста заглавия щёлкните мышью</a:t>
            </a:r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92499BA9-AD0C-41B7-BC89-4A17558B0C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514475" y="4989513"/>
            <a:ext cx="27249438" cy="141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81880" tIns="140760" rIns="281880" bIns="1407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Для правки структуры щёлкните мышью</a:t>
            </a:r>
          </a:p>
          <a:p>
            <a:pPr lvl="1"/>
            <a:r>
              <a:rPr lang="en-GB" altLang="en-US"/>
              <a:t>Второй уровень структуры</a:t>
            </a:r>
          </a:p>
          <a:p>
            <a:pPr lvl="2"/>
            <a:r>
              <a:rPr lang="en-GB" altLang="en-US"/>
              <a:t>Третий уровень структуры</a:t>
            </a:r>
          </a:p>
          <a:p>
            <a:pPr lvl="3"/>
            <a:r>
              <a:rPr lang="en-GB" altLang="en-US"/>
              <a:t>Четвёртый уровень структуры</a:t>
            </a:r>
          </a:p>
          <a:p>
            <a:pPr lvl="4"/>
            <a:r>
              <a:rPr lang="en-GB" altLang="en-US"/>
              <a:t>Пятый уровень структуры</a:t>
            </a:r>
          </a:p>
          <a:p>
            <a:pPr lvl="4"/>
            <a:r>
              <a:rPr lang="en-GB" altLang="en-US"/>
              <a:t>Шестой уровень структуры</a:t>
            </a:r>
          </a:p>
          <a:p>
            <a:pPr lvl="4"/>
            <a:r>
              <a:rPr lang="en-GB" altLang="en-US"/>
              <a:t>Седьмой уровень структуры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9132379-FFA7-406E-A5BC-BA99EC3E47C1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1514475" y="19823113"/>
            <a:ext cx="7062788" cy="113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81880" tIns="140760" rIns="281880" bIns="14076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2816225" algn="l"/>
                <a:tab pos="5634038" algn="l"/>
                <a:tab pos="8451850" algn="l"/>
              </a:tabLst>
              <a:defRPr sz="3700">
                <a:solidFill>
                  <a:srgbClr val="898989"/>
                </a:solidFill>
                <a:cs typeface="Segoe UI" panose="020B0502040204020203" pitchFamily="34" charset="0"/>
              </a:defRPr>
            </a:lvl1pPr>
          </a:lstStyle>
          <a:p>
            <a:endParaRPr lang="ru-RU" altLang="en-US"/>
          </a:p>
        </p:txBody>
      </p:sp>
      <p:sp>
        <p:nvSpPr>
          <p:cNvPr id="1028" name="Text Box 4">
            <a:extLst>
              <a:ext uri="{FF2B5EF4-FFF2-40B4-BE49-F238E27FC236}">
                <a16:creationId xmlns:a16="http://schemas.microsoft.com/office/drawing/2014/main" id="{88976A8C-888C-485D-91B4-8061A427B6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45738" y="19823113"/>
            <a:ext cx="9588500" cy="1138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90D76D4-7DDD-4A55-803F-01A40A17462E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21701125" y="19823113"/>
            <a:ext cx="7062788" cy="113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81880" tIns="140760" rIns="281880" bIns="140760" numCol="1" anchor="ctr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2816225" algn="l"/>
                <a:tab pos="5634038" algn="l"/>
                <a:tab pos="8451850" algn="l"/>
              </a:tabLst>
              <a:defRPr sz="3700">
                <a:solidFill>
                  <a:srgbClr val="898989"/>
                </a:solidFill>
                <a:cs typeface="Segoe UI" panose="020B0502040204020203" pitchFamily="34" charset="0"/>
              </a:defRPr>
            </a:lvl1pPr>
          </a:lstStyle>
          <a:p>
            <a:fld id="{8D10FE3F-0C98-4570-9853-EE39498B8E13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36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36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2pPr>
      <a:lvl3pPr marL="1143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36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3pPr>
      <a:lvl4pPr marL="1600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36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4pPr>
      <a:lvl5pPr marL="20574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36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36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36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36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36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fontAlgn="base">
        <a:spcBef>
          <a:spcPts val="24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9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21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86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18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7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15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62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15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62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>
            <a:extLst>
              <a:ext uri="{FF2B5EF4-FFF2-40B4-BE49-F238E27FC236}">
                <a16:creationId xmlns:a16="http://schemas.microsoft.com/office/drawing/2014/main" id="{BE5FBF4A-A83B-48FC-AD4F-98D0280471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88" r="24133" b="44887"/>
          <a:stretch>
            <a:fillRect/>
          </a:stretch>
        </p:blipFill>
        <p:spPr bwMode="auto">
          <a:xfrm>
            <a:off x="0" y="0"/>
            <a:ext cx="3814763" cy="3822700"/>
          </a:xfrm>
          <a:prstGeom prst="rect">
            <a:avLst/>
          </a:prstGeom>
          <a:solidFill>
            <a:srgbClr val="4F81BD"/>
          </a:solidFill>
          <a:ln>
            <a:noFill/>
          </a:ln>
          <a:effectLst>
            <a:outerShdw dist="50760" dir="5400000" algn="ctr" rotWithShape="0">
              <a:srgbClr val="FFFFFF">
                <a:alpha val="55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074" name="Text Box 2">
            <a:extLst>
              <a:ext uri="{FF2B5EF4-FFF2-40B4-BE49-F238E27FC236}">
                <a16:creationId xmlns:a16="http://schemas.microsoft.com/office/drawing/2014/main" id="{BC674D2D-5A9F-49E6-96E6-3B38DA8BFC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8650" y="215900"/>
            <a:ext cx="27039888" cy="174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281880" tIns="140760" rIns="281880" bIns="140760">
            <a:spAutoFit/>
          </a:bodyPr>
          <a:lstStyle>
            <a:lvl1pPr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  <a:tab pos="19318288" algn="l"/>
                <a:tab pos="19767550" algn="l"/>
                <a:tab pos="20216813" algn="l"/>
                <a:tab pos="20666075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  <a:tab pos="19318288" algn="l"/>
                <a:tab pos="19767550" algn="l"/>
                <a:tab pos="20216813" algn="l"/>
                <a:tab pos="20666075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  <a:tab pos="19318288" algn="l"/>
                <a:tab pos="19767550" algn="l"/>
                <a:tab pos="20216813" algn="l"/>
                <a:tab pos="20666075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  <a:tab pos="19318288" algn="l"/>
                <a:tab pos="19767550" algn="l"/>
                <a:tab pos="20216813" algn="l"/>
                <a:tab pos="20666075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  <a:tab pos="19318288" algn="l"/>
                <a:tab pos="19767550" algn="l"/>
                <a:tab pos="20216813" algn="l"/>
                <a:tab pos="20666075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  <a:tab pos="19318288" algn="l"/>
                <a:tab pos="19767550" algn="l"/>
                <a:tab pos="20216813" algn="l"/>
                <a:tab pos="20666075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  <a:tab pos="19318288" algn="l"/>
                <a:tab pos="19767550" algn="l"/>
                <a:tab pos="20216813" algn="l"/>
                <a:tab pos="20666075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  <a:tab pos="19318288" algn="l"/>
                <a:tab pos="19767550" algn="l"/>
                <a:tab pos="20216813" algn="l"/>
                <a:tab pos="20666075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  <a:tab pos="19318288" algn="l"/>
                <a:tab pos="19767550" algn="l"/>
                <a:tab pos="20216813" algn="l"/>
                <a:tab pos="20666075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/>
            <a:r>
              <a:rPr lang="ru-RU" altLang="en-US" sz="4800" b="1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ВЛИЯНИЯ  МЕЛАНИНОВЫХ ПРЕПАРАТОВ НА  ЖИЗНЕСПОСОБНОСТЬ  ПОСЕВНОГО МАТЕРИАЛА</a:t>
            </a:r>
          </a:p>
        </p:txBody>
      </p:sp>
      <p:sp>
        <p:nvSpPr>
          <p:cNvPr id="3075" name="Text Box 3">
            <a:extLst>
              <a:ext uri="{FF2B5EF4-FFF2-40B4-BE49-F238E27FC236}">
                <a16:creationId xmlns:a16="http://schemas.microsoft.com/office/drawing/2014/main" id="{B9F58E30-6207-4CAC-AC96-6B26B9B5BC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4763" y="2160588"/>
            <a:ext cx="26463625" cy="88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  <a:tab pos="19318288" algn="l"/>
                <a:tab pos="19767550" algn="l"/>
                <a:tab pos="20216813" algn="l"/>
                <a:tab pos="20666075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  <a:tab pos="19318288" algn="l"/>
                <a:tab pos="19767550" algn="l"/>
                <a:tab pos="20216813" algn="l"/>
                <a:tab pos="20666075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  <a:tab pos="19318288" algn="l"/>
                <a:tab pos="19767550" algn="l"/>
                <a:tab pos="20216813" algn="l"/>
                <a:tab pos="20666075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  <a:tab pos="19318288" algn="l"/>
                <a:tab pos="19767550" algn="l"/>
                <a:tab pos="20216813" algn="l"/>
                <a:tab pos="20666075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  <a:tab pos="19318288" algn="l"/>
                <a:tab pos="19767550" algn="l"/>
                <a:tab pos="20216813" algn="l"/>
                <a:tab pos="20666075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  <a:tab pos="19318288" algn="l"/>
                <a:tab pos="19767550" algn="l"/>
                <a:tab pos="20216813" algn="l"/>
                <a:tab pos="20666075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  <a:tab pos="19318288" algn="l"/>
                <a:tab pos="19767550" algn="l"/>
                <a:tab pos="20216813" algn="l"/>
                <a:tab pos="20666075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  <a:tab pos="19318288" algn="l"/>
                <a:tab pos="19767550" algn="l"/>
                <a:tab pos="20216813" algn="l"/>
                <a:tab pos="20666075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  <a:tab pos="19318288" algn="l"/>
                <a:tab pos="19767550" algn="l"/>
                <a:tab pos="20216813" algn="l"/>
                <a:tab pos="20666075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/>
            <a:r>
              <a:rPr lang="ru-RU" altLang="en-US" sz="2600">
                <a:latin typeface="Times New Roman" panose="02020603050405020304" pitchFamily="18" charset="0"/>
              </a:rPr>
              <a:t>Тверской государственный технический университет</a:t>
            </a:r>
          </a:p>
          <a:p>
            <a:pPr algn="ctr"/>
            <a:r>
              <a:rPr lang="ru-RU" altLang="en-US" sz="2600">
                <a:latin typeface="Times New Roman" panose="02020603050405020304" pitchFamily="18" charset="0"/>
              </a:rPr>
              <a:t>Кафедра Биотехнологии, химии и стандартизации</a:t>
            </a:r>
          </a:p>
        </p:txBody>
      </p:sp>
      <p:sp>
        <p:nvSpPr>
          <p:cNvPr id="3076" name="Text Box 4">
            <a:extLst>
              <a:ext uri="{FF2B5EF4-FFF2-40B4-BE49-F238E27FC236}">
                <a16:creationId xmlns:a16="http://schemas.microsoft.com/office/drawing/2014/main" id="{9F406367-B429-4EC4-8E0A-FCA43ADF58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11288" y="3311525"/>
            <a:ext cx="15911512" cy="70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ru-RU" altLang="en-US" sz="4000">
                <a:latin typeface="Times New Roman" panose="02020603050405020304" pitchFamily="18" charset="0"/>
              </a:rPr>
              <a:t>Соловьев И.Н.                                   Руководитель: Прутенская Е.А.</a:t>
            </a:r>
          </a:p>
        </p:txBody>
      </p:sp>
      <p:pic>
        <p:nvPicPr>
          <p:cNvPr id="3077" name="Picture 5">
            <a:extLst>
              <a:ext uri="{FF2B5EF4-FFF2-40B4-BE49-F238E27FC236}">
                <a16:creationId xmlns:a16="http://schemas.microsoft.com/office/drawing/2014/main" id="{5CAAD64F-6FC4-42DE-ADBD-3F570D85A0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7613650"/>
            <a:ext cx="14197012" cy="549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8" name="Text Box 6">
            <a:extLst>
              <a:ext uri="{FF2B5EF4-FFF2-40B4-BE49-F238E27FC236}">
                <a16:creationId xmlns:a16="http://schemas.microsoft.com/office/drawing/2014/main" id="{52466B6D-6075-4502-B5DA-2268D6D897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4460875"/>
            <a:ext cx="30056137" cy="299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  <a:tab pos="19318288" algn="l"/>
                <a:tab pos="19767550" algn="l"/>
                <a:tab pos="20216813" algn="l"/>
                <a:tab pos="20666075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  <a:tab pos="19318288" algn="l"/>
                <a:tab pos="19767550" algn="l"/>
                <a:tab pos="20216813" algn="l"/>
                <a:tab pos="20666075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  <a:tab pos="19318288" algn="l"/>
                <a:tab pos="19767550" algn="l"/>
                <a:tab pos="20216813" algn="l"/>
                <a:tab pos="20666075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  <a:tab pos="19318288" algn="l"/>
                <a:tab pos="19767550" algn="l"/>
                <a:tab pos="20216813" algn="l"/>
                <a:tab pos="20666075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  <a:tab pos="19318288" algn="l"/>
                <a:tab pos="19767550" algn="l"/>
                <a:tab pos="20216813" algn="l"/>
                <a:tab pos="20666075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  <a:tab pos="19318288" algn="l"/>
                <a:tab pos="19767550" algn="l"/>
                <a:tab pos="20216813" algn="l"/>
                <a:tab pos="20666075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  <a:tab pos="19318288" algn="l"/>
                <a:tab pos="19767550" algn="l"/>
                <a:tab pos="20216813" algn="l"/>
                <a:tab pos="20666075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  <a:tab pos="19318288" algn="l"/>
                <a:tab pos="19767550" algn="l"/>
                <a:tab pos="20216813" algn="l"/>
                <a:tab pos="20666075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  <a:tab pos="19318288" algn="l"/>
                <a:tab pos="19767550" algn="l"/>
                <a:tab pos="20216813" algn="l"/>
                <a:tab pos="20666075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ru-RU" altLang="en-US" sz="2200">
                <a:latin typeface="Times New Roman" panose="02020603050405020304" pitchFamily="18" charset="0"/>
              </a:rPr>
              <a:t>В настоящее время повышение урожайности сельскохозяйственных культур, в том числе ржи, является стратегически важной проблемой для многих государств, которой уделяется значительное внимание, как в научных исследованиях, так и в производственных условиях. Высококачественный посевной и посадочный материал в формировании урожая сельскохозяйственных культур занимает особое место. Известно, что от 60 до 80 % всех болезней в зависимости от культуры сохраняется на семенах, поэтому важным элементов процесса выращивания зерновых культур является предпосевная обработка семян. </a:t>
            </a:r>
          </a:p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ru-RU" altLang="en-US" sz="2200">
                <a:latin typeface="Times New Roman" panose="02020603050405020304" pitchFamily="18" charset="0"/>
              </a:rPr>
              <a:t>Защитить проросток на первых этапах его развития от болезней наиболее эффективно, экономично и экологически безопасно обеспечивает предпосевное протравливание семян. В семенах происходят физико-химические, физиолого-биохимические процессы, морфологические изменения, приводящие к повышению проницаемости семенных покровов, усилению активности гидролитических и окислительно-восстановительных ферментов, ускорению темпа клеточного деления, активизации ростовых процессов в целом. Протравливание семян обеспечивает получение плотного и здорового стеблестоя – главного и решающего фактора запланированной урожайности.</a:t>
            </a:r>
          </a:p>
          <a:p>
            <a:pPr>
              <a:spcBef>
                <a:spcPts val="1200"/>
              </a:spcBef>
              <a:spcAft>
                <a:spcPts val="1000"/>
              </a:spcAft>
            </a:pPr>
            <a:endParaRPr lang="ru-RU" altLang="en-US" sz="2200">
              <a:latin typeface="Times New Roman" panose="02020603050405020304" pitchFamily="18" charset="0"/>
            </a:endParaRPr>
          </a:p>
        </p:txBody>
      </p:sp>
      <p:sp>
        <p:nvSpPr>
          <p:cNvPr id="3079" name="Text Box 7">
            <a:extLst>
              <a:ext uri="{FF2B5EF4-FFF2-40B4-BE49-F238E27FC236}">
                <a16:creationId xmlns:a16="http://schemas.microsoft.com/office/drawing/2014/main" id="{F20E00FF-57D1-4D24-8EA2-8A4C02D5F4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27300" y="6959600"/>
            <a:ext cx="15052675" cy="183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spcBef>
                <a:spcPts val="1200"/>
              </a:spcBef>
              <a:spcAft>
                <a:spcPts val="1000"/>
              </a:spcAft>
            </a:pPr>
            <a:r>
              <a:rPr lang="ru-RU" altLang="en-US" sz="2400">
                <a:latin typeface="Times New Roman" panose="02020603050405020304" pitchFamily="18" charset="0"/>
              </a:rPr>
              <a:t>Работа направлена на изучение влияния условий химической обработки на жизнеспособность семян злаковых, степень их зараженности грибной микрофлорой. </a:t>
            </a:r>
          </a:p>
          <a:p>
            <a:pPr algn="ctr">
              <a:spcBef>
                <a:spcPts val="1200"/>
              </a:spcBef>
              <a:spcAft>
                <a:spcPts val="1000"/>
              </a:spcAft>
            </a:pPr>
            <a:endParaRPr lang="ru-RU" altLang="en-US" sz="2400">
              <a:latin typeface="Times New Roman" panose="02020603050405020304" pitchFamily="18" charset="0"/>
            </a:endParaRPr>
          </a:p>
        </p:txBody>
      </p:sp>
      <p:pic>
        <p:nvPicPr>
          <p:cNvPr id="3080" name="Picture 8">
            <a:extLst>
              <a:ext uri="{FF2B5EF4-FFF2-40B4-BE49-F238E27FC236}">
                <a16:creationId xmlns:a16="http://schemas.microsoft.com/office/drawing/2014/main" id="{7113A1E9-AC04-4A0F-A152-CA6DC21229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67025" y="9102725"/>
            <a:ext cx="2073275" cy="184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81" name="Text Box 9">
            <a:extLst>
              <a:ext uri="{FF2B5EF4-FFF2-40B4-BE49-F238E27FC236}">
                <a16:creationId xmlns:a16="http://schemas.microsoft.com/office/drawing/2014/main" id="{F2842543-CCCE-40BA-8568-EC5CF21865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52738" y="7775575"/>
            <a:ext cx="15047912" cy="183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ru-RU" altLang="en-US" sz="2400">
                <a:latin typeface="Times New Roman" panose="02020603050405020304" pitchFamily="18" charset="0"/>
              </a:rPr>
              <a:t>Для определения состава микрофлоры зараженного сырья проводились микроскопические исследования. Изучались воздушный мицелий и корни пророщенных семян</a:t>
            </a:r>
          </a:p>
          <a:p>
            <a:pPr>
              <a:spcBef>
                <a:spcPts val="1200"/>
              </a:spcBef>
              <a:spcAft>
                <a:spcPts val="1000"/>
              </a:spcAft>
            </a:pPr>
            <a:endParaRPr lang="ru-RU" altLang="en-US" sz="2400">
              <a:latin typeface="Times New Roman" panose="02020603050405020304" pitchFamily="18" charset="0"/>
            </a:endParaRPr>
          </a:p>
        </p:txBody>
      </p:sp>
      <p:pic>
        <p:nvPicPr>
          <p:cNvPr id="3082" name="Picture 10">
            <a:extLst>
              <a:ext uri="{FF2B5EF4-FFF2-40B4-BE49-F238E27FC236}">
                <a16:creationId xmlns:a16="http://schemas.microsoft.com/office/drawing/2014/main" id="{5B66DFDE-8291-4DF4-B3D7-713AA9930F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08725" y="9074150"/>
            <a:ext cx="2335213" cy="187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3" name="Picture 11">
            <a:extLst>
              <a:ext uri="{FF2B5EF4-FFF2-40B4-BE49-F238E27FC236}">
                <a16:creationId xmlns:a16="http://schemas.microsoft.com/office/drawing/2014/main" id="{1EE75A0D-2C5A-4C52-9788-0B0E0FA100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12413" y="9017000"/>
            <a:ext cx="2016125" cy="171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4" name="Picture 12">
            <a:extLst>
              <a:ext uri="{FF2B5EF4-FFF2-40B4-BE49-F238E27FC236}">
                <a16:creationId xmlns:a16="http://schemas.microsoft.com/office/drawing/2014/main" id="{611FBC1B-F42B-478C-87B2-8F67FD117D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39838" y="8955088"/>
            <a:ext cx="2303462" cy="177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85" name="Text Box 13">
            <a:extLst>
              <a:ext uri="{FF2B5EF4-FFF2-40B4-BE49-F238E27FC236}">
                <a16:creationId xmlns:a16="http://schemas.microsoft.com/office/drawing/2014/main" id="{4892EBF7-AF58-4BBE-ABAF-ECEC541BD7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11513" y="11376025"/>
            <a:ext cx="1339215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/>
            <a:r>
              <a:rPr lang="ru-RU" altLang="en-US" sz="2400"/>
              <a:t>Рисунок — Структуры микроскопических грибов (увеличение х40)</a:t>
            </a:r>
          </a:p>
        </p:txBody>
      </p:sp>
      <p:sp>
        <p:nvSpPr>
          <p:cNvPr id="3086" name="Text Box 14">
            <a:extLst>
              <a:ext uri="{FF2B5EF4-FFF2-40B4-BE49-F238E27FC236}">
                <a16:creationId xmlns:a16="http://schemas.microsoft.com/office/drawing/2014/main" id="{A6154390-4D3D-4E73-BABA-8A6C170B29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57375" y="12096750"/>
            <a:ext cx="157226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spcBef>
                <a:spcPts val="1200"/>
              </a:spcBef>
              <a:spcAft>
                <a:spcPts val="1000"/>
              </a:spcAft>
            </a:pPr>
            <a:r>
              <a:rPr lang="ru-RU" altLang="en-US" sz="2400"/>
              <a:t>Таким образом, на поверхности семян ржи были обнаружены грибы классов зигомицетов (семейство мукоровые) и дейтеромицетов.</a:t>
            </a:r>
          </a:p>
          <a:p>
            <a:pPr algn="ctr">
              <a:spcBef>
                <a:spcPts val="1200"/>
              </a:spcBef>
              <a:spcAft>
                <a:spcPts val="1000"/>
              </a:spcAft>
            </a:pPr>
            <a:endParaRPr lang="ru-RU" altLang="en-US" sz="2400"/>
          </a:p>
        </p:txBody>
      </p:sp>
      <p:sp>
        <p:nvSpPr>
          <p:cNvPr id="3087" name="Text Box 15">
            <a:extLst>
              <a:ext uri="{FF2B5EF4-FFF2-40B4-BE49-F238E27FC236}">
                <a16:creationId xmlns:a16="http://schemas.microsoft.com/office/drawing/2014/main" id="{8832AC70-42B8-4F13-B143-7F723028EC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15335250"/>
            <a:ext cx="14544675" cy="183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ru-RU" altLang="en-US" sz="2400">
                <a:latin typeface="Times New Roman" panose="02020603050405020304" pitchFamily="18" charset="0"/>
              </a:rPr>
              <a:t>Зараженное зерно медленнее развивается, чем здоровое . У пораженного зерна значительно меньше проростки и хуже сформированы корни.</a:t>
            </a:r>
          </a:p>
          <a:p>
            <a:pPr>
              <a:spcBef>
                <a:spcPts val="1200"/>
              </a:spcBef>
              <a:spcAft>
                <a:spcPts val="1000"/>
              </a:spcAft>
            </a:pPr>
            <a:endParaRPr lang="ru-RU" altLang="en-US" sz="2400">
              <a:latin typeface="Times New Roman" panose="02020603050405020304" pitchFamily="18" charset="0"/>
            </a:endParaRPr>
          </a:p>
        </p:txBody>
      </p:sp>
      <p:pic>
        <p:nvPicPr>
          <p:cNvPr id="3088" name="Picture 16">
            <a:extLst>
              <a:ext uri="{FF2B5EF4-FFF2-40B4-BE49-F238E27FC236}">
                <a16:creationId xmlns:a16="http://schemas.microsoft.com/office/drawing/2014/main" id="{71961041-C201-40B9-9014-94ACE28C01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25" y="13176250"/>
            <a:ext cx="3384550" cy="147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9" name="Picture 17">
            <a:extLst>
              <a:ext uri="{FF2B5EF4-FFF2-40B4-BE49-F238E27FC236}">
                <a16:creationId xmlns:a16="http://schemas.microsoft.com/office/drawing/2014/main" id="{91D3C44D-4D51-4C8B-9DFB-301C0C9620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4138" y="13320713"/>
            <a:ext cx="2476500" cy="1363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90" name="Picture 18">
            <a:extLst>
              <a:ext uri="{FF2B5EF4-FFF2-40B4-BE49-F238E27FC236}">
                <a16:creationId xmlns:a16="http://schemas.microsoft.com/office/drawing/2014/main" id="{5155C57E-039F-44AD-9C28-AFDD5AF57A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32013" y="13647738"/>
            <a:ext cx="4752975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91" name="Text Box 19">
            <a:extLst>
              <a:ext uri="{FF2B5EF4-FFF2-40B4-BE49-F238E27FC236}">
                <a16:creationId xmlns:a16="http://schemas.microsoft.com/office/drawing/2014/main" id="{39D6AB66-5397-4B0C-84BB-FF5DB9CBEF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19838988"/>
            <a:ext cx="29919612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  <a:tab pos="19318288" algn="l"/>
                <a:tab pos="19767550" algn="l"/>
                <a:tab pos="20216813" algn="l"/>
                <a:tab pos="20666075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  <a:tab pos="19318288" algn="l"/>
                <a:tab pos="19767550" algn="l"/>
                <a:tab pos="20216813" algn="l"/>
                <a:tab pos="20666075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  <a:tab pos="19318288" algn="l"/>
                <a:tab pos="19767550" algn="l"/>
                <a:tab pos="20216813" algn="l"/>
                <a:tab pos="20666075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  <a:tab pos="19318288" algn="l"/>
                <a:tab pos="19767550" algn="l"/>
                <a:tab pos="20216813" algn="l"/>
                <a:tab pos="20666075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  <a:tab pos="19318288" algn="l"/>
                <a:tab pos="19767550" algn="l"/>
                <a:tab pos="20216813" algn="l"/>
                <a:tab pos="20666075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  <a:tab pos="19318288" algn="l"/>
                <a:tab pos="19767550" algn="l"/>
                <a:tab pos="20216813" algn="l"/>
                <a:tab pos="20666075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  <a:tab pos="19318288" algn="l"/>
                <a:tab pos="19767550" algn="l"/>
                <a:tab pos="20216813" algn="l"/>
                <a:tab pos="20666075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  <a:tab pos="19318288" algn="l"/>
                <a:tab pos="19767550" algn="l"/>
                <a:tab pos="20216813" algn="l"/>
                <a:tab pos="20666075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  <a:tab pos="19318288" algn="l"/>
                <a:tab pos="19767550" algn="l"/>
                <a:tab pos="20216813" algn="l"/>
                <a:tab pos="20666075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ru-RU" altLang="en-US" sz="2400">
                <a:latin typeface="Times New Roman" panose="02020603050405020304" pitchFamily="18" charset="0"/>
              </a:rPr>
              <a:t>При хранении зерна происходит снижение дружности всходов и энергии прорастания. У зерна, обработанного меланином, увеличивается энергия прорастания по сравнению с контролем через 1.5 месяца на 10%, через 2.5 – 23%. Срок хранения обработанного зерна сказывается и на степени развитости корневой системы и надземной части растений, а также влияет на развитие листового аппарата. При посадке обработанного  раствором меланина и хранившегося в течение 1.5-2.5 месяцев зерна был выявлен прирост корней проростков ржи на 67.5% и 52% в сравнении с контролем. </a:t>
            </a:r>
          </a:p>
        </p:txBody>
      </p:sp>
      <p:sp>
        <p:nvSpPr>
          <p:cNvPr id="3092" name="Text Box 20">
            <a:extLst>
              <a:ext uri="{FF2B5EF4-FFF2-40B4-BE49-F238E27FC236}">
                <a16:creationId xmlns:a16="http://schemas.microsoft.com/office/drawing/2014/main" id="{538048B3-D13E-48C4-A94D-A6E276F5EC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338" y="17619663"/>
            <a:ext cx="30243462" cy="210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  <a:tab pos="19318288" algn="l"/>
                <a:tab pos="19767550" algn="l"/>
                <a:tab pos="20216813" algn="l"/>
                <a:tab pos="20666075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  <a:tab pos="19318288" algn="l"/>
                <a:tab pos="19767550" algn="l"/>
                <a:tab pos="20216813" algn="l"/>
                <a:tab pos="20666075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  <a:tab pos="19318288" algn="l"/>
                <a:tab pos="19767550" algn="l"/>
                <a:tab pos="20216813" algn="l"/>
                <a:tab pos="20666075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  <a:tab pos="19318288" algn="l"/>
                <a:tab pos="19767550" algn="l"/>
                <a:tab pos="20216813" algn="l"/>
                <a:tab pos="20666075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  <a:tab pos="19318288" algn="l"/>
                <a:tab pos="19767550" algn="l"/>
                <a:tab pos="20216813" algn="l"/>
                <a:tab pos="20666075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  <a:tab pos="19318288" algn="l"/>
                <a:tab pos="19767550" algn="l"/>
                <a:tab pos="20216813" algn="l"/>
                <a:tab pos="20666075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  <a:tab pos="19318288" algn="l"/>
                <a:tab pos="19767550" algn="l"/>
                <a:tab pos="20216813" algn="l"/>
                <a:tab pos="20666075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  <a:tab pos="19318288" algn="l"/>
                <a:tab pos="19767550" algn="l"/>
                <a:tab pos="20216813" algn="l"/>
                <a:tab pos="20666075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  <a:tab pos="19318288" algn="l"/>
                <a:tab pos="19767550" algn="l"/>
                <a:tab pos="20216813" algn="l"/>
                <a:tab pos="20666075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ru-RU" altLang="en-US" sz="2400">
                <a:latin typeface="Times New Roman" panose="02020603050405020304" pitchFamily="18" charset="0"/>
              </a:rPr>
              <a:t>Предпосевная обработка семян ржи раствором меланина концентрации не более 0,25 мг/л положительно влияет на некоторые показатели вегетирующих растений. В частности, показано увеличение роста стеблей, корней.</a:t>
            </a:r>
          </a:p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ru-RU" altLang="en-US" sz="2400">
                <a:latin typeface="Times New Roman" panose="02020603050405020304" pitchFamily="18" charset="0"/>
              </a:rPr>
              <a:t> Так, у растений, полученных из семян обработанных раствором меланина, наблюдалось увеличение длины  корней  более чем на 5%. Длина вегетативной части растений ржи при обработке раствором меланина увеличилась на 14% в сравнении с контролем. Концентрация меланина более 1% ингибирует процессы роста корней и вегетативной части ржи. </a:t>
            </a:r>
          </a:p>
          <a:p>
            <a:pPr>
              <a:spcBef>
                <a:spcPts val="1200"/>
              </a:spcBef>
              <a:spcAft>
                <a:spcPts val="1000"/>
              </a:spcAft>
            </a:pPr>
            <a:endParaRPr lang="ru-RU" altLang="en-US" sz="2400">
              <a:latin typeface="Times New Roman" panose="02020603050405020304" pitchFamily="18" charset="0"/>
            </a:endParaRPr>
          </a:p>
        </p:txBody>
      </p:sp>
      <p:sp>
        <p:nvSpPr>
          <p:cNvPr id="3093" name="Text Box 21">
            <a:extLst>
              <a:ext uri="{FF2B5EF4-FFF2-40B4-BE49-F238E27FC236}">
                <a16:creationId xmlns:a16="http://schemas.microsoft.com/office/drawing/2014/main" id="{FC11FE23-5EEA-48A7-A82B-DF2263EB16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59663" y="13776325"/>
            <a:ext cx="9936162" cy="292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2816225" algn="l"/>
                <a:tab pos="5634038" algn="l"/>
                <a:tab pos="8451850" algn="l"/>
                <a:tab pos="8535988" algn="l"/>
                <a:tab pos="8985250" algn="l"/>
                <a:tab pos="9434513" algn="l"/>
                <a:tab pos="9883775" algn="l"/>
              </a:tabLst>
              <a:defRPr sz="5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ru-RU" altLang="en-US" sz="2400"/>
              <a:t>Прорастание зерна (дружность всходов и т.д.) зависит от природы химического реагента, от длительности обработки экстрагирующим раствором. Было решено, провести опыты по определению амилолитической активности зерна, с варьированием времени обработки. Полученные </a:t>
            </a:r>
            <a:r>
              <a:rPr lang="ru-RU" altLang="en-US" sz="2400">
                <a:latin typeface="Times New Roman" panose="02020603050405020304" pitchFamily="18" charset="0"/>
              </a:rPr>
              <a:t>данные</a:t>
            </a:r>
            <a:r>
              <a:rPr lang="ru-RU" altLang="en-US" sz="2400"/>
              <a:t> отображены на диаграмме. Концентрация меланина 0,125 мг/л. </a:t>
            </a:r>
          </a:p>
          <a:p>
            <a:pPr>
              <a:spcBef>
                <a:spcPts val="1200"/>
              </a:spcBef>
              <a:spcAft>
                <a:spcPts val="1000"/>
              </a:spcAft>
            </a:pPr>
            <a:endParaRPr lang="ru-RU" altLang="en-US" sz="240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55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55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491</Words>
  <Application>Microsoft Office PowerPoint</Application>
  <PresentationFormat>Произвольный</PresentationFormat>
  <Paragraphs>15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Microsoft YaHei</vt:lpstr>
      <vt:lpstr>Arial</vt:lpstr>
      <vt:lpstr>Calibri</vt:lpstr>
      <vt:lpstr>Segoe UI</vt:lpstr>
      <vt:lpstr>Times New Roman</vt:lpstr>
      <vt:lpstr>Office Theme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Victory</dc:creator>
  <cp:lastModifiedBy>Русакова Наталья Петровна</cp:lastModifiedBy>
  <cp:revision>37</cp:revision>
  <cp:lastPrinted>1601-01-01T00:00:00Z</cp:lastPrinted>
  <dcterms:created xsi:type="dcterms:W3CDTF">2021-03-24T10:20:59Z</dcterms:created>
  <dcterms:modified xsi:type="dcterms:W3CDTF">2021-03-30T06:04:03Z</dcterms:modified>
</cp:coreProperties>
</file>