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30279975" cy="21278850"/>
  <p:notesSz cx="6858000" cy="9144000"/>
  <p:defaultTextStyle>
    <a:defPPr>
      <a:defRPr lang="ru-RU"/>
    </a:defPPr>
    <a:lvl1pPr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1474788" indent="-1017588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2951163" indent="-2036763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4427538" indent="-3055938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5903913" indent="-4075113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702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020" y="120"/>
      </p:cViewPr>
      <p:guideLst>
        <p:guide orient="horz" pos="6702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>
            <a:extLst>
              <a:ext uri="{FF2B5EF4-FFF2-40B4-BE49-F238E27FC236}">
                <a16:creationId xmlns:a16="http://schemas.microsoft.com/office/drawing/2014/main" id="{F5322B68-17D8-48A3-B4DB-33A165A20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3249" y="16599559"/>
            <a:ext cx="28576726" cy="738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95232" tIns="147616" rIns="295232" bIns="147616"/>
          <a:lstStyle/>
          <a:p>
            <a:pPr defTabSz="29523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1261667" y="15059058"/>
            <a:ext cx="28008977" cy="3792758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61667" y="12058016"/>
            <a:ext cx="28008977" cy="2837180"/>
          </a:xfrm>
        </p:spPr>
        <p:txBody>
          <a:bodyPr anchor="b"/>
          <a:lstStyle>
            <a:lvl1pPr marL="0" indent="0" algn="l">
              <a:buNone/>
              <a:defRPr sz="7700">
                <a:solidFill>
                  <a:schemeClr val="tx2">
                    <a:shade val="75000"/>
                  </a:schemeClr>
                </a:solidFill>
              </a:defRPr>
            </a:lvl1pPr>
            <a:lvl2pPr marL="1476162" indent="0" algn="ctr">
              <a:buNone/>
            </a:lvl2pPr>
            <a:lvl3pPr marL="2952323" indent="0" algn="ctr">
              <a:buNone/>
            </a:lvl3pPr>
            <a:lvl4pPr marL="4428485" indent="0" algn="ctr">
              <a:buNone/>
            </a:lvl4pPr>
            <a:lvl5pPr marL="5904647" indent="0" algn="ctr">
              <a:buNone/>
            </a:lvl5pPr>
            <a:lvl6pPr marL="7380808" indent="0" algn="ctr">
              <a:buNone/>
            </a:lvl6pPr>
            <a:lvl7pPr marL="8856970" indent="0" algn="ctr">
              <a:buNone/>
            </a:lvl7pPr>
            <a:lvl8pPr marL="10333131" indent="0" algn="ctr">
              <a:buNone/>
            </a:lvl8pPr>
            <a:lvl9pPr marL="11809293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>
            <a:extLst>
              <a:ext uri="{FF2B5EF4-FFF2-40B4-BE49-F238E27FC236}">
                <a16:creationId xmlns:a16="http://schemas.microsoft.com/office/drawing/2014/main" id="{12652017-C1D7-47FE-A663-2B9C9BFD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F502D-5CAF-401B-A9C4-364892B3606A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1">
            <a:extLst>
              <a:ext uri="{FF2B5EF4-FFF2-40B4-BE49-F238E27FC236}">
                <a16:creationId xmlns:a16="http://schemas.microsoft.com/office/drawing/2014/main" id="{88D01C12-C2A0-42EF-A6F9-896128DD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>
            <a:extLst>
              <a:ext uri="{FF2B5EF4-FFF2-40B4-BE49-F238E27FC236}">
                <a16:creationId xmlns:a16="http://schemas.microsoft.com/office/drawing/2014/main" id="{BA152488-E8D6-4CA7-AC6D-93920632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52613" y="20086638"/>
            <a:ext cx="2513012" cy="766762"/>
          </a:xfrm>
        </p:spPr>
        <p:txBody>
          <a:bodyPr/>
          <a:lstStyle>
            <a:lvl1pPr>
              <a:defRPr/>
            </a:lvl1pPr>
          </a:lstStyle>
          <a:p>
            <a:fld id="{451AFECB-BA68-4E8D-B8A8-54CD4B2C54B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6650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>
            <a:extLst>
              <a:ext uri="{FF2B5EF4-FFF2-40B4-BE49-F238E27FC236}">
                <a16:creationId xmlns:a16="http://schemas.microsoft.com/office/drawing/2014/main" id="{D41A3B9C-F648-4AF8-9412-B40A2BE0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E89FE-F58B-4955-9A59-3D04C2D99AAE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27">
            <a:extLst>
              <a:ext uri="{FF2B5EF4-FFF2-40B4-BE49-F238E27FC236}">
                <a16:creationId xmlns:a16="http://schemas.microsoft.com/office/drawing/2014/main" id="{4C4298AC-8F6C-480B-BD4D-28825D2D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28F9F467-030C-458C-B7FE-CE948E48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39EF8-FEFF-427B-A3D5-5D499F78949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7100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2709982" y="1704283"/>
            <a:ext cx="6055995" cy="1815598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13999" y="1704283"/>
            <a:ext cx="20691316" cy="1815598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9AC9D7-BB5C-46D8-BAB4-3985D9BE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5D181-FB1F-48AE-9B55-1093281BEE58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4B0379-8F9B-4A78-80CE-45FF85C9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86A70-4BFE-4502-97D6-BBA8A3DF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4C8A6-8457-4633-8405-4E04EC18F77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712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id="{F9118E69-0A5D-4C6F-A6C3-67F537ADE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49C3-7A69-4E2F-A1FF-534BB2F04FCD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18">
            <a:extLst>
              <a:ext uri="{FF2B5EF4-FFF2-40B4-BE49-F238E27FC236}">
                <a16:creationId xmlns:a16="http://schemas.microsoft.com/office/drawing/2014/main" id="{FC3D5341-2A25-4A02-A85C-AE7C56A6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60213" y="236538"/>
            <a:ext cx="9588500" cy="8969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>
            <a:extLst>
              <a:ext uri="{FF2B5EF4-FFF2-40B4-BE49-F238E27FC236}">
                <a16:creationId xmlns:a16="http://schemas.microsoft.com/office/drawing/2014/main" id="{3A8F98E7-A715-4F44-A037-7D59E795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52613" y="20086638"/>
            <a:ext cx="2513012" cy="766762"/>
          </a:xfrm>
        </p:spPr>
        <p:txBody>
          <a:bodyPr/>
          <a:lstStyle>
            <a:lvl1pPr>
              <a:defRPr/>
            </a:lvl1pPr>
          </a:lstStyle>
          <a:p>
            <a:fld id="{0C0F1F7F-E342-454F-BCCB-A468A4C7321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3373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>
            <a:extLst>
              <a:ext uri="{FF2B5EF4-FFF2-40B4-BE49-F238E27FC236}">
                <a16:creationId xmlns:a16="http://schemas.microsoft.com/office/drawing/2014/main" id="{335FB816-E386-402B-B0E5-6922BE4B8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3249" y="10688767"/>
            <a:ext cx="28576726" cy="738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95232" tIns="147616" rIns="295232" bIns="147616"/>
          <a:lstStyle/>
          <a:p>
            <a:pPr defTabSz="29523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61667" y="5201496"/>
            <a:ext cx="28008977" cy="3782907"/>
          </a:xfrm>
        </p:spPr>
        <p:txBody>
          <a:bodyPr anchor="b"/>
          <a:lstStyle>
            <a:lvl1pPr marL="0" indent="0" algn="r">
              <a:buNone/>
              <a:defRPr sz="6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97636" y="9144152"/>
            <a:ext cx="28765976" cy="367624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>
            <a:extLst>
              <a:ext uri="{FF2B5EF4-FFF2-40B4-BE49-F238E27FC236}">
                <a16:creationId xmlns:a16="http://schemas.microsoft.com/office/drawing/2014/main" id="{ABAEB221-D191-45A1-9820-843CF992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33620-B8C1-4CD0-AFCF-67159286A63D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7" name="Нижний колонтитул 10">
            <a:extLst>
              <a:ext uri="{FF2B5EF4-FFF2-40B4-BE49-F238E27FC236}">
                <a16:creationId xmlns:a16="http://schemas.microsoft.com/office/drawing/2014/main" id="{FC81A366-0952-4539-B97E-3CE74FE4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>
            <a:extLst>
              <a:ext uri="{FF2B5EF4-FFF2-40B4-BE49-F238E27FC236}">
                <a16:creationId xmlns:a16="http://schemas.microsoft.com/office/drawing/2014/main" id="{182388DC-5CCE-41A5-86D4-E5B5810E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82E68-663E-44E3-A774-DCC1577A4A1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14295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999239" y="1418591"/>
            <a:ext cx="28765976" cy="26102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1009332" y="4965065"/>
            <a:ext cx="13878322" cy="1465876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15392321" y="4965065"/>
            <a:ext cx="14382988" cy="1465876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>
            <a:extLst>
              <a:ext uri="{FF2B5EF4-FFF2-40B4-BE49-F238E27FC236}">
                <a16:creationId xmlns:a16="http://schemas.microsoft.com/office/drawing/2014/main" id="{8A50D77D-8EAB-4197-BBD0-618C5770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B840C-1889-4170-B637-45D35B4BA95F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27">
            <a:extLst>
              <a:ext uri="{FF2B5EF4-FFF2-40B4-BE49-F238E27FC236}">
                <a16:creationId xmlns:a16="http://schemas.microsoft.com/office/drawing/2014/main" id="{1C4CB82B-D50A-40C4-91A6-60401548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A3636D1-8571-4706-997E-F11D347C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E2D9D-89E7-4BCD-969D-1AA2BACAC22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5419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2">
            <a:extLst>
              <a:ext uri="{FF2B5EF4-FFF2-40B4-BE49-F238E27FC236}">
                <a16:creationId xmlns:a16="http://schemas.microsoft.com/office/drawing/2014/main" id="{13C84524-8D6E-4C79-840A-D68B9CD03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3249" y="18678103"/>
            <a:ext cx="28576726" cy="738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95232" tIns="147616" rIns="295232" bIns="147616"/>
          <a:lstStyle/>
          <a:p>
            <a:pPr defTabSz="29523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009334" y="16786649"/>
            <a:ext cx="28513643" cy="273866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31991" y="2068777"/>
            <a:ext cx="14207997" cy="1985040"/>
          </a:xfrm>
        </p:spPr>
        <p:txBody>
          <a:bodyPr anchor="ctr"/>
          <a:lstStyle>
            <a:lvl1pPr marL="0" indent="0">
              <a:buNone/>
              <a:defRPr sz="5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6500" b="1"/>
            </a:lvl2pPr>
            <a:lvl3pPr>
              <a:buNone/>
              <a:defRPr sz="5800" b="1"/>
            </a:lvl3pPr>
            <a:lvl4pPr>
              <a:buNone/>
              <a:defRPr sz="5200" b="1"/>
            </a:lvl4pPr>
            <a:lvl5pPr>
              <a:buNone/>
              <a:defRPr sz="52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15381810" y="2068777"/>
            <a:ext cx="14213577" cy="1985040"/>
          </a:xfrm>
        </p:spPr>
        <p:txBody>
          <a:bodyPr anchor="ctr"/>
          <a:lstStyle>
            <a:lvl1pPr marL="0" indent="0">
              <a:buNone/>
              <a:defRPr sz="5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6500" b="1"/>
            </a:lvl2pPr>
            <a:lvl3pPr>
              <a:buNone/>
              <a:defRPr sz="5800" b="1"/>
            </a:lvl3pPr>
            <a:lvl4pPr>
              <a:buNone/>
              <a:defRPr sz="5200" b="1"/>
            </a:lvl4pPr>
            <a:lvl5pPr>
              <a:buNone/>
              <a:defRPr sz="52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931991" y="4083372"/>
            <a:ext cx="14207997" cy="1223041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15394076" y="4083372"/>
            <a:ext cx="14201308" cy="1223041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>
            <a:extLst>
              <a:ext uri="{FF2B5EF4-FFF2-40B4-BE49-F238E27FC236}">
                <a16:creationId xmlns:a16="http://schemas.microsoft.com/office/drawing/2014/main" id="{BA9FEE47-C384-4AB3-84F2-5589772D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63966-4D98-4433-8E82-21DF53AC0CB9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197A3EFB-DB75-427C-AEE9-C67A6E89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6E1D69CA-24B9-4A45-9757-98D73EC5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52613" y="20096163"/>
            <a:ext cx="2522537" cy="766762"/>
          </a:xfrm>
        </p:spPr>
        <p:txBody>
          <a:bodyPr/>
          <a:lstStyle>
            <a:lvl1pPr>
              <a:defRPr/>
            </a:lvl1pPr>
          </a:lstStyle>
          <a:p>
            <a:fld id="{A62623D6-55DC-4674-A1E3-EC2F59B2C17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8060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999239" y="1418591"/>
            <a:ext cx="28765976" cy="26102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>
            <a:extLst>
              <a:ext uri="{FF2B5EF4-FFF2-40B4-BE49-F238E27FC236}">
                <a16:creationId xmlns:a16="http://schemas.microsoft.com/office/drawing/2014/main" id="{FBB88A83-4E42-4801-A69C-67DAA2A35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002A-1D41-4048-99FE-CBD86768FDBA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Нижний колонтитул 27">
            <a:extLst>
              <a:ext uri="{FF2B5EF4-FFF2-40B4-BE49-F238E27FC236}">
                <a16:creationId xmlns:a16="http://schemas.microsoft.com/office/drawing/2014/main" id="{0001D872-02B0-43C0-AC13-24194991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163976-036D-4F99-9282-5E1278A7E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D41D2-A74E-4F06-B52C-3EF2C86FC57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745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>
            <a:extLst>
              <a:ext uri="{FF2B5EF4-FFF2-40B4-BE49-F238E27FC236}">
                <a16:creationId xmlns:a16="http://schemas.microsoft.com/office/drawing/2014/main" id="{A80E8B58-90FF-485D-AC04-6F68F07C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2C37B-2D23-4A51-81EC-07BE3A40076D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3" name="Нижний колонтитул 23">
            <a:extLst>
              <a:ext uri="{FF2B5EF4-FFF2-40B4-BE49-F238E27FC236}">
                <a16:creationId xmlns:a16="http://schemas.microsoft.com/office/drawing/2014/main" id="{D5EE2C24-7ED1-4D8A-9E54-27FFDA2C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>
            <a:extLst>
              <a:ext uri="{FF2B5EF4-FFF2-40B4-BE49-F238E27FC236}">
                <a16:creationId xmlns:a16="http://schemas.microsoft.com/office/drawing/2014/main" id="{E98562B8-BF36-47D0-8D22-84D25AB0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10D50-3E8D-4319-B417-6F427378D0C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988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>
            <a:extLst>
              <a:ext uri="{FF2B5EF4-FFF2-40B4-BE49-F238E27FC236}">
                <a16:creationId xmlns:a16="http://schemas.microsoft.com/office/drawing/2014/main" id="{77BD69A6-C962-4542-8C00-BF9E13FCB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3249" y="18148512"/>
            <a:ext cx="28576726" cy="738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95232" tIns="147616" rIns="295232" bIns="147616"/>
          <a:lstStyle/>
          <a:p>
            <a:pPr defTabSz="29523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514000" y="17023080"/>
            <a:ext cx="28008977" cy="1615617"/>
          </a:xfrm>
        </p:spPr>
        <p:txBody>
          <a:bodyPr/>
          <a:lstStyle>
            <a:lvl1pPr algn="l">
              <a:buNone/>
              <a:defRPr sz="65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1514001" y="1891453"/>
            <a:ext cx="9961903" cy="14895195"/>
          </a:xfrm>
        </p:spPr>
        <p:txBody>
          <a:bodyPr/>
          <a:lstStyle>
            <a:lvl1pPr marL="0" indent="0">
              <a:buNone/>
              <a:defRPr sz="4500"/>
            </a:lvl1pPr>
            <a:lvl2pPr>
              <a:buNone/>
              <a:defRPr sz="3900"/>
            </a:lvl2pPr>
            <a:lvl3pPr>
              <a:buNone/>
              <a:defRPr sz="3200"/>
            </a:lvl3pPr>
            <a:lvl4pPr>
              <a:buNone/>
              <a:defRPr sz="2900"/>
            </a:lvl4pPr>
            <a:lvl5pPr>
              <a:buNone/>
              <a:defRPr sz="2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11838630" y="1891453"/>
            <a:ext cx="17684347" cy="14895195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>
            <a:extLst>
              <a:ext uri="{FF2B5EF4-FFF2-40B4-BE49-F238E27FC236}">
                <a16:creationId xmlns:a16="http://schemas.microsoft.com/office/drawing/2014/main" id="{4BE4B98F-B378-4E4E-BA7D-21144EC8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CA7E8-1898-4062-BD02-DC14B2BCBE62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7" name="Нижний колонтитул 28">
            <a:extLst>
              <a:ext uri="{FF2B5EF4-FFF2-40B4-BE49-F238E27FC236}">
                <a16:creationId xmlns:a16="http://schemas.microsoft.com/office/drawing/2014/main" id="{8A366AAD-27CF-4A28-8606-6C4B02FA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969364BC-6286-4326-8CE6-10483D63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28802-9282-44A9-9D56-A4E05383E8F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63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11607324" y="1913279"/>
            <a:ext cx="16653986" cy="1134872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103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261666" y="15494528"/>
            <a:ext cx="19429651" cy="1620544"/>
          </a:xfrm>
        </p:spPr>
        <p:txBody>
          <a:bodyPr/>
          <a:lstStyle>
            <a:lvl1pPr algn="l">
              <a:buNone/>
              <a:defRPr sz="65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1261666" y="17168346"/>
            <a:ext cx="19429651" cy="2384020"/>
          </a:xfrm>
        </p:spPr>
        <p:txBody>
          <a:bodyPr lIns="354279" tIns="0"/>
          <a:lstStyle>
            <a:lvl1pPr marL="0" indent="0">
              <a:buNone/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>
            <a:extLst>
              <a:ext uri="{FF2B5EF4-FFF2-40B4-BE49-F238E27FC236}">
                <a16:creationId xmlns:a16="http://schemas.microsoft.com/office/drawing/2014/main" id="{51A86319-F30A-4658-B827-A00782BA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CC1F-D05E-414E-A4C5-C2B10ECEF9D5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597AA72-EA78-43D3-889B-39D47F42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>
            <a:extLst>
              <a:ext uri="{FF2B5EF4-FFF2-40B4-BE49-F238E27FC236}">
                <a16:creationId xmlns:a16="http://schemas.microsoft.com/office/drawing/2014/main" id="{C754B9B7-97C6-4472-80FD-003980CB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213A-E04F-4C63-8ACF-2ACAAFDCD25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7772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620EDB5-22D2-4307-9EDF-93D59E683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3249" y="3260705"/>
            <a:ext cx="28576726" cy="738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95232" tIns="147616" rIns="295232" bIns="147616"/>
          <a:lstStyle/>
          <a:p>
            <a:pPr defTabSz="29523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>
            <a:extLst>
              <a:ext uri="{FF2B5EF4-FFF2-40B4-BE49-F238E27FC236}">
                <a16:creationId xmlns:a16="http://schemas.microsoft.com/office/drawing/2014/main" id="{772EC232-EC58-4E02-9E28-7529EB2F93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9650" y="4822825"/>
            <a:ext cx="28765500" cy="140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id="{9C70BE2F-CD93-4E8C-8DAE-F0F09D46D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448713" y="236538"/>
            <a:ext cx="8326437" cy="896937"/>
          </a:xfrm>
          <a:prstGeom prst="rect">
            <a:avLst/>
          </a:prstGeom>
        </p:spPr>
        <p:txBody>
          <a:bodyPr vert="horz" lIns="295232" tIns="147616" rIns="295232" bIns="147616"/>
          <a:lstStyle>
            <a:lvl1pPr algn="l" defTabSz="2952323" eaLnBrk="1" fontAlgn="auto" latinLnBrk="0" hangingPunct="1">
              <a:spcBef>
                <a:spcPts val="0"/>
              </a:spcBef>
              <a:spcAft>
                <a:spcPts val="0"/>
              </a:spcAft>
              <a:defRPr kumimoji="0" sz="39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CC896F-8BB4-4A01-8F9C-D21F020A7FB7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28" name="Нижний колонтитул 27">
            <a:extLst>
              <a:ext uri="{FF2B5EF4-FFF2-40B4-BE49-F238E27FC236}">
                <a16:creationId xmlns:a16="http://schemas.microsoft.com/office/drawing/2014/main" id="{93CB3420-9A4E-4FDE-A7BE-91BDF45D7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45738" y="236538"/>
            <a:ext cx="11102975" cy="896937"/>
          </a:xfrm>
          <a:prstGeom prst="rect">
            <a:avLst/>
          </a:prstGeom>
        </p:spPr>
        <p:txBody>
          <a:bodyPr vert="horz" lIns="295232" tIns="147616" rIns="295232" bIns="147616"/>
          <a:lstStyle>
            <a:lvl1pPr algn="r" defTabSz="2952323" eaLnBrk="1" fontAlgn="auto" latinLnBrk="0" hangingPunct="1">
              <a:spcBef>
                <a:spcPts val="0"/>
              </a:spcBef>
              <a:spcAft>
                <a:spcPts val="0"/>
              </a:spcAft>
              <a:defRPr kumimoji="0" sz="39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CFF96D-2E17-44C9-8D4D-95E9CBFF3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52613" y="20096163"/>
            <a:ext cx="2522537" cy="758825"/>
          </a:xfrm>
          <a:prstGeom prst="rect">
            <a:avLst/>
          </a:prstGeom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 algn="r">
              <a:defRPr sz="3900">
                <a:solidFill>
                  <a:srgbClr val="D38E27"/>
                </a:solidFill>
              </a:defRPr>
            </a:lvl1pPr>
          </a:lstStyle>
          <a:p>
            <a:fld id="{A7421AB5-B81B-41C1-BC9B-75F791742BDE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14F850E-7F01-4BAA-BAC5-7B96D094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1419225"/>
            <a:ext cx="28765500" cy="2600325"/>
          </a:xfrm>
          <a:prstGeom prst="rect">
            <a:avLst/>
          </a:prstGeom>
        </p:spPr>
        <p:txBody>
          <a:bodyPr vert="horz" lIns="295232" tIns="147616" rIns="295232" bIns="147616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8751652-341B-46A4-B275-20BD5AD747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3249" y="3260705"/>
            <a:ext cx="28576726" cy="738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95232" tIns="147616" rIns="295232" bIns="147616"/>
          <a:lstStyle/>
          <a:p>
            <a:pPr defTabSz="29523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99D7B7-63B6-4D1C-B86C-B96D042758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3249" y="3282698"/>
            <a:ext cx="28576726" cy="738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95232" tIns="147616" rIns="295232" bIns="147616"/>
          <a:lstStyle/>
          <a:p>
            <a:pPr defTabSz="29523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0" r:id="rId4"/>
    <p:sldLayoutId id="2147483736" r:id="rId5"/>
    <p:sldLayoutId id="2147483731" r:id="rId6"/>
    <p:sldLayoutId id="2147483737" r:id="rId7"/>
    <p:sldLayoutId id="2147483738" r:id="rId8"/>
    <p:sldLayoutId id="2147483739" r:id="rId9"/>
    <p:sldLayoutId id="2147483732" r:id="rId10"/>
    <p:sldLayoutId id="2147483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1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Franklin Gothic Medium" pitchFamily="34" charset="0"/>
        </a:defRPr>
      </a:lvl9pPr>
    </p:titleStyle>
    <p:bodyStyle>
      <a:lvl1pPr marL="1106488" indent="-11064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10300" kern="1200">
          <a:solidFill>
            <a:schemeClr val="tx2"/>
          </a:solidFill>
          <a:latin typeface="+mn-lt"/>
          <a:ea typeface="+mn-ea"/>
          <a:cs typeface="+mn-cs"/>
        </a:defRPr>
      </a:lvl1pPr>
      <a:lvl2pPr marL="2398713" indent="-9223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9000" kern="1200">
          <a:solidFill>
            <a:schemeClr val="tx2"/>
          </a:solidFill>
          <a:latin typeface="+mn-lt"/>
          <a:ea typeface="+mn-ea"/>
          <a:cs typeface="+mn-cs"/>
        </a:defRPr>
      </a:lvl2pPr>
      <a:lvl3pPr marL="3689350" indent="-736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7700" kern="1200">
          <a:solidFill>
            <a:schemeClr val="tx2"/>
          </a:solidFill>
          <a:latin typeface="+mn-lt"/>
          <a:ea typeface="+mn-ea"/>
          <a:cs typeface="+mn-cs"/>
        </a:defRPr>
      </a:lvl3pPr>
      <a:lvl4pPr marL="5165725" indent="-736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6500" kern="1200">
          <a:solidFill>
            <a:schemeClr val="tx2"/>
          </a:solidFill>
          <a:latin typeface="+mn-lt"/>
          <a:ea typeface="+mn-ea"/>
          <a:cs typeface="+mn-cs"/>
        </a:defRPr>
      </a:lvl4pPr>
      <a:lvl5pPr marL="6642100" indent="-736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5800" kern="1200">
          <a:solidFill>
            <a:schemeClr val="tx2"/>
          </a:solidFill>
          <a:latin typeface="+mn-lt"/>
          <a:ea typeface="+mn-ea"/>
          <a:cs typeface="+mn-cs"/>
        </a:defRPr>
      </a:lvl5pPr>
      <a:lvl6pPr marL="8118889" indent="-73808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5800" kern="1200">
          <a:solidFill>
            <a:schemeClr val="tx2"/>
          </a:solidFill>
          <a:latin typeface="+mn-lt"/>
          <a:ea typeface="+mn-ea"/>
          <a:cs typeface="+mn-cs"/>
        </a:defRPr>
      </a:lvl6pPr>
      <a:lvl7pPr marL="9595051" indent="-73808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5200" kern="1200">
          <a:solidFill>
            <a:schemeClr val="tx2"/>
          </a:solidFill>
          <a:latin typeface="+mn-lt"/>
          <a:ea typeface="+mn-ea"/>
          <a:cs typeface="+mn-cs"/>
        </a:defRPr>
      </a:lvl7pPr>
      <a:lvl8pPr marL="11071212" indent="-73808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5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12547374" indent="-73808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4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286A9383-176E-44B0-9AF3-FD30813C6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4489" r="3299" b="2441"/>
          <a:stretch>
            <a:fillRect/>
          </a:stretch>
        </p:blipFill>
        <p:spPr bwMode="auto">
          <a:xfrm>
            <a:off x="25400" y="0"/>
            <a:ext cx="4757738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" descr="D:\Alice Folder\Университет\9 семестр\ГЖПК\герб.gif">
            <a:extLst>
              <a:ext uri="{FF2B5EF4-FFF2-40B4-BE49-F238E27FC236}">
                <a16:creationId xmlns:a16="http://schemas.microsoft.com/office/drawing/2014/main" id="{28DBFFB1-1247-4F1A-ACE5-2CEBAAFC8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10731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>
            <a:extLst>
              <a:ext uri="{FF2B5EF4-FFF2-40B4-BE49-F238E27FC236}">
                <a16:creationId xmlns:a16="http://schemas.microsoft.com/office/drawing/2014/main" id="{54CD29A0-35CA-4799-95AE-C0BAD7AFA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479425"/>
            <a:ext cx="204549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растворения кальцита в кислой среде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360760-04F8-4323-8C58-28E1415BB185}"/>
              </a:ext>
            </a:extLst>
          </p:cNvPr>
          <p:cNvSpPr txBox="1"/>
          <p:nvPr/>
        </p:nvSpPr>
        <p:spPr>
          <a:xfrm>
            <a:off x="10021888" y="2044700"/>
            <a:ext cx="10121900" cy="193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2952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Суханова А.А.</a:t>
            </a:r>
          </a:p>
          <a:p>
            <a:pPr algn="ctr" defTabSz="295232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2952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Тверской государственный технический университет</a:t>
            </a:r>
          </a:p>
          <a:p>
            <a:pPr algn="ctr" defTabSz="2952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химии и химической технологии </a:t>
            </a:r>
          </a:p>
        </p:txBody>
      </p:sp>
      <p:sp>
        <p:nvSpPr>
          <p:cNvPr id="10246" name="TextBox 4">
            <a:extLst>
              <a:ext uri="{FF2B5EF4-FFF2-40B4-BE49-F238E27FC236}">
                <a16:creationId xmlns:a16="http://schemas.microsoft.com/office/drawing/2014/main" id="{2833316B-16E4-41B1-B947-80FBC29BB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7538" y="3273425"/>
            <a:ext cx="5095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Луцик В.И</a:t>
            </a: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47" name="TextBox 6">
            <a:extLst>
              <a:ext uri="{FF2B5EF4-FFF2-40B4-BE49-F238E27FC236}">
                <a16:creationId xmlns:a16="http://schemas.microsoft.com/office/drawing/2014/main" id="{CC1BEFAA-33C7-419E-9CE1-FC9F54E5A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3" y="4257675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572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8" name="Рисунок 12">
            <a:extLst>
              <a:ext uri="{FF2B5EF4-FFF2-40B4-BE49-F238E27FC236}">
                <a16:creationId xmlns:a16="http://schemas.microsoft.com/office/drawing/2014/main" id="{4096244D-F293-4141-A644-8A481BBB8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6" t="16800" r="76773" b="16444"/>
          <a:stretch>
            <a:fillRect/>
          </a:stretch>
        </p:blipFill>
        <p:spPr bwMode="auto">
          <a:xfrm>
            <a:off x="761257" y="17189554"/>
            <a:ext cx="2822078" cy="383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18">
            <a:extLst>
              <a:ext uri="{FF2B5EF4-FFF2-40B4-BE49-F238E27FC236}">
                <a16:creationId xmlns:a16="http://schemas.microsoft.com/office/drawing/2014/main" id="{AC3A3F86-CDC7-4F22-95D0-AF4B3F4A6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6744" y="16837439"/>
            <a:ext cx="211497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позволят оптимизировать процесс промывки технологического оборудования от накипи.</a:t>
            </a:r>
          </a:p>
          <a:p>
            <a:pPr algn="just" eaLnBrk="1" hangingPunct="1"/>
            <a:r>
              <a:rPr lang="ru-RU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Накипь образуется в результате отложения прежде всего карбоната кальция. Устранить ее можно, пользуясь соляной кислотой, в которую добавляют 1% уротропина, препятствующего повреждению стали при промывке. </a:t>
            </a:r>
          </a:p>
        </p:txBody>
      </p:sp>
      <p:sp>
        <p:nvSpPr>
          <p:cNvPr id="10250" name="TextBox 22">
            <a:extLst>
              <a:ext uri="{FF2B5EF4-FFF2-40B4-BE49-F238E27FC236}">
                <a16:creationId xmlns:a16="http://schemas.microsoft.com/office/drawing/2014/main" id="{8C5E7F75-C6B9-4CB7-8E5E-40EEF9B0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819" y="18467752"/>
            <a:ext cx="2069789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Теплопроводность накипи в десятки, а то и в сотни раз меньше теплопроводности стали, из которой изготавливают теплообменники.</a:t>
            </a:r>
          </a:p>
          <a:p>
            <a:pPr algn="just" eaLnBrk="1" hangingPunct="1"/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даже тончайший слой накипи создает большое термическое сопротивление и может привести к такому перегреву труб паровых котлов и пароперегревателей, что в них образуются отдулины и свищи, часто вызывающие разрыв труб.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DBEB40A-4571-4F61-AEB4-70B3A23DF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395046"/>
              </p:ext>
            </p:extLst>
          </p:nvPr>
        </p:nvGraphicFramePr>
        <p:xfrm>
          <a:off x="238593" y="9459638"/>
          <a:ext cx="9450873" cy="4537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4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8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4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u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С</a:t>
                      </a:r>
                      <a:r>
                        <a:rPr lang="ru-RU" sz="2000" b="1" baseline="-25000">
                          <a:effectLst/>
                        </a:rPr>
                        <a:t>н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Т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ω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W</a:t>
                      </a:r>
                      <a:r>
                        <a:rPr lang="ru-RU" sz="2000" b="1">
                          <a:effectLst/>
                        </a:rPr>
                        <a:t>, моль·дм</a:t>
                      </a:r>
                      <a:r>
                        <a:rPr lang="ru-RU" sz="2000" b="1" baseline="30000">
                          <a:effectLst/>
                        </a:rPr>
                        <a:t>–2</a:t>
                      </a:r>
                      <a:r>
                        <a:rPr lang="ru-RU" sz="2000" b="1">
                          <a:effectLst/>
                        </a:rPr>
                        <a:t>·с</a:t>
                      </a:r>
                      <a:r>
                        <a:rPr lang="ru-RU" sz="2000" b="1" baseline="30000">
                          <a:effectLst/>
                        </a:rPr>
                        <a:t>–1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–</a:t>
                      </a:r>
                      <a:r>
                        <a:rPr lang="en-US" sz="2000" b="1">
                          <a:effectLst/>
                        </a:rPr>
                        <a:t>lgW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1,0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r>
                        <a:rPr lang="en-US" sz="2000" b="1">
                          <a:effectLst/>
                        </a:rPr>
                        <a:t>93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10</a:t>
                      </a:r>
                      <a:r>
                        <a:rPr lang="ru-RU" sz="2000" b="1">
                          <a:effectLst/>
                        </a:rPr>
                        <a:t>,0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0500" algn="l"/>
                          <a:tab pos="619125" algn="l"/>
                          <a:tab pos="657225" algn="l"/>
                          <a:tab pos="1003935" algn="ctr"/>
                        </a:tabLst>
                      </a:pPr>
                      <a:r>
                        <a:rPr lang="ru-RU" sz="2000" b="1">
                          <a:effectLst/>
                        </a:rPr>
                        <a:t>4,11· 10</a:t>
                      </a:r>
                      <a:r>
                        <a:rPr lang="ru-RU" sz="2000" b="1" baseline="30000">
                          <a:effectLst/>
                        </a:rPr>
                        <a:t>-5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-4,387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1,0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r>
                        <a:rPr lang="en-US" sz="2000" b="1">
                          <a:effectLst/>
                        </a:rPr>
                        <a:t>93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1,</a:t>
                      </a:r>
                      <a:r>
                        <a:rPr lang="en-US" sz="2000" b="1">
                          <a:effectLst/>
                        </a:rPr>
                        <a:t>6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1,64· 10</a:t>
                      </a:r>
                      <a:r>
                        <a:rPr lang="ru-RU" sz="2000" b="1" baseline="30000">
                          <a:effectLst/>
                        </a:rPr>
                        <a:t>-5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-4,785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1,0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343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10</a:t>
                      </a:r>
                      <a:r>
                        <a:rPr lang="ru-RU" sz="2000" b="1">
                          <a:effectLst/>
                        </a:rPr>
                        <a:t>,0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1,27· 10</a:t>
                      </a:r>
                      <a:r>
                        <a:rPr lang="ru-RU" sz="2000" b="1" baseline="30000">
                          <a:effectLst/>
                        </a:rPr>
                        <a:t>-4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-3,896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4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r>
                        <a:rPr lang="en-US" sz="2000" b="1" dirty="0">
                          <a:effectLst/>
                        </a:rPr>
                        <a:t>,</a:t>
                      </a: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343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1,</a:t>
                      </a:r>
                      <a:r>
                        <a:rPr lang="en-US" sz="2000" b="1">
                          <a:effectLst/>
                        </a:rPr>
                        <a:t>6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5,08· 10</a:t>
                      </a:r>
                      <a:r>
                        <a:rPr lang="ru-RU" sz="2000" b="1" baseline="30000">
                          <a:effectLst/>
                        </a:rPr>
                        <a:t>-5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-4,294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5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0,1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293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10</a:t>
                      </a:r>
                      <a:r>
                        <a:rPr lang="ru-RU" sz="2000" b="1" dirty="0">
                          <a:effectLst/>
                        </a:rPr>
                        <a:t>,0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7,78· 10</a:t>
                      </a:r>
                      <a:r>
                        <a:rPr lang="ru-RU" sz="2000" b="1" baseline="30000">
                          <a:effectLst/>
                        </a:rPr>
                        <a:t>-6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-5,109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6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</a:t>
                      </a:r>
                      <a:r>
                        <a:rPr lang="ru-RU" sz="2000" b="1">
                          <a:effectLst/>
                        </a:rPr>
                        <a:t>,1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293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1,</a:t>
                      </a:r>
                      <a:r>
                        <a:rPr lang="en-US" sz="2000" b="1">
                          <a:effectLst/>
                        </a:rPr>
                        <a:t>6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3,24·10</a:t>
                      </a:r>
                      <a:r>
                        <a:rPr lang="ru-RU" sz="2000" b="1" baseline="30000">
                          <a:effectLst/>
                        </a:rPr>
                        <a:t>-6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-5,489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7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0,</a:t>
                      </a: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343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10</a:t>
                      </a:r>
                      <a:r>
                        <a:rPr lang="ru-RU" sz="2000" b="1">
                          <a:effectLst/>
                        </a:rPr>
                        <a:t>,0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2,49· 10</a:t>
                      </a:r>
                      <a:r>
                        <a:rPr lang="ru-RU" sz="2000" b="1" baseline="30000" dirty="0">
                          <a:effectLst/>
                        </a:rPr>
                        <a:t>-5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-4,604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8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0,1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343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1,</a:t>
                      </a:r>
                      <a:r>
                        <a:rPr lang="en-US" sz="2000" b="1" dirty="0">
                          <a:effectLst/>
                        </a:rPr>
                        <a:t>6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1,05· 10</a:t>
                      </a:r>
                      <a:r>
                        <a:rPr lang="ru-RU" sz="2000" b="1" baseline="30000" dirty="0">
                          <a:effectLst/>
                        </a:rPr>
                        <a:t>-5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-4,979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323" name="TextBox 2">
            <a:extLst>
              <a:ext uri="{FF2B5EF4-FFF2-40B4-BE49-F238E27FC236}">
                <a16:creationId xmlns:a16="http://schemas.microsoft.com/office/drawing/2014/main" id="{9A7ACFBB-FC25-4C86-B736-E0C51F542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8808996"/>
            <a:ext cx="9533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 Опыты по растворению кальцита в растворах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ru-RU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F9B8B0F-85E0-4E35-AD52-B2083065F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522810"/>
              </p:ext>
            </p:extLst>
          </p:nvPr>
        </p:nvGraphicFramePr>
        <p:xfrm>
          <a:off x="10913726" y="9482111"/>
          <a:ext cx="9936617" cy="4537082"/>
        </p:xfrm>
        <a:graphic>
          <a:graphicData uri="http://schemas.openxmlformats.org/drawingml/2006/table">
            <a:tbl>
              <a:tblPr/>
              <a:tblGrid>
                <a:gridCol w="1092982">
                  <a:extLst>
                    <a:ext uri="{9D8B030D-6E8A-4147-A177-3AD203B41FA5}">
                      <a16:colId xmlns:a16="http://schemas.microsoft.com/office/drawing/2014/main" val="3655400096"/>
                    </a:ext>
                  </a:extLst>
                </a:gridCol>
                <a:gridCol w="935859">
                  <a:extLst>
                    <a:ext uri="{9D8B030D-6E8A-4147-A177-3AD203B41FA5}">
                      <a16:colId xmlns:a16="http://schemas.microsoft.com/office/drawing/2014/main" val="402403571"/>
                    </a:ext>
                  </a:extLst>
                </a:gridCol>
                <a:gridCol w="988615">
                  <a:extLst>
                    <a:ext uri="{9D8B030D-6E8A-4147-A177-3AD203B41FA5}">
                      <a16:colId xmlns:a16="http://schemas.microsoft.com/office/drawing/2014/main" val="2537358372"/>
                    </a:ext>
                  </a:extLst>
                </a:gridCol>
                <a:gridCol w="988615">
                  <a:extLst>
                    <a:ext uri="{9D8B030D-6E8A-4147-A177-3AD203B41FA5}">
                      <a16:colId xmlns:a16="http://schemas.microsoft.com/office/drawing/2014/main" val="3487072459"/>
                    </a:ext>
                  </a:extLst>
                </a:gridCol>
                <a:gridCol w="987469">
                  <a:extLst>
                    <a:ext uri="{9D8B030D-6E8A-4147-A177-3AD203B41FA5}">
                      <a16:colId xmlns:a16="http://schemas.microsoft.com/office/drawing/2014/main" val="2416899682"/>
                    </a:ext>
                  </a:extLst>
                </a:gridCol>
                <a:gridCol w="937005">
                  <a:extLst>
                    <a:ext uri="{9D8B030D-6E8A-4147-A177-3AD203B41FA5}">
                      <a16:colId xmlns:a16="http://schemas.microsoft.com/office/drawing/2014/main" val="3999503060"/>
                    </a:ext>
                  </a:extLst>
                </a:gridCol>
                <a:gridCol w="935859">
                  <a:extLst>
                    <a:ext uri="{9D8B030D-6E8A-4147-A177-3AD203B41FA5}">
                      <a16:colId xmlns:a16="http://schemas.microsoft.com/office/drawing/2014/main" val="444765060"/>
                    </a:ext>
                  </a:extLst>
                </a:gridCol>
                <a:gridCol w="1144592">
                  <a:extLst>
                    <a:ext uri="{9D8B030D-6E8A-4147-A177-3AD203B41FA5}">
                      <a16:colId xmlns:a16="http://schemas.microsoft.com/office/drawing/2014/main" val="3889662957"/>
                    </a:ext>
                  </a:extLst>
                </a:gridCol>
                <a:gridCol w="1092982">
                  <a:extLst>
                    <a:ext uri="{9D8B030D-6E8A-4147-A177-3AD203B41FA5}">
                      <a16:colId xmlns:a16="http://schemas.microsoft.com/office/drawing/2014/main" val="2226530244"/>
                    </a:ext>
                  </a:extLst>
                </a:gridCol>
                <a:gridCol w="832639">
                  <a:extLst>
                    <a:ext uri="{9D8B030D-6E8A-4147-A177-3AD203B41FA5}">
                      <a16:colId xmlns:a16="http://schemas.microsoft.com/office/drawing/2014/main" val="1439380741"/>
                    </a:ext>
                  </a:extLst>
                </a:gridCol>
              </a:tblGrid>
              <a:tr h="412462"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kumimoji="0" lang="ru-RU" alt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kumimoji="0" lang="ru-RU" alt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kumimoji="0" lang="ru-RU" alt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kumimoji="0" lang="ru-RU" alt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kumimoji="0" lang="ru-RU" alt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kumimoji="0" lang="ru-RU" alt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kumimoji="0" lang="ru-RU" alt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kumimoji="0" lang="ru-RU" alt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kumimoji="0" lang="ru-RU" alt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kumimoji="0" lang="ru-RU" alt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kumimoji="0" lang="ru-RU" alt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kumimoji="0" lang="ru-RU" alt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kumimoji="0" lang="ru-RU" alt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= –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lgW</a:t>
                      </a:r>
                      <a:endParaRPr kumimoji="0" lang="ru-RU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ru-RU" alt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</a:t>
                      </a:r>
                      <a:endParaRPr kumimoji="0" lang="ru-RU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09970"/>
                  </a:ext>
                </a:extLst>
              </a:tr>
              <a:tr h="412462"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-4,387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-4,396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426311"/>
                  </a:ext>
                </a:extLst>
              </a:tr>
              <a:tr h="412462"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-4,785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-4,786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72661"/>
                  </a:ext>
                </a:extLst>
              </a:tr>
              <a:tr h="412462"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-3,896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-3,896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527425"/>
                  </a:ext>
                </a:extLst>
              </a:tr>
              <a:tr h="412462"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-4,294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-4,286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49624"/>
                  </a:ext>
                </a:extLst>
              </a:tr>
              <a:tr h="412462"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-5,109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-5,100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406426"/>
                  </a:ext>
                </a:extLst>
              </a:tr>
              <a:tr h="412462"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-5,489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-5,490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64758"/>
                  </a:ext>
                </a:extLst>
              </a:tr>
              <a:tr h="412462"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-4,604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-4,600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126936"/>
                  </a:ext>
                </a:extLst>
              </a:tr>
              <a:tr h="412462"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-4,979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-4,990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588630"/>
                  </a:ext>
                </a:extLst>
              </a:tr>
              <a:tr h="412462"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-37,573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2,819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-1,997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1,560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0,357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-0,091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0,289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60288"/>
                  </a:ext>
                </a:extLst>
              </a:tr>
              <a:tr h="412462"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-4,693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0,352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-0,250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0,195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0,045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-0,011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0,036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5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554100"/>
                  </a:ext>
                </a:extLst>
              </a:tr>
            </a:tbl>
          </a:graphicData>
        </a:graphic>
      </p:graphicFrame>
      <p:sp>
        <p:nvSpPr>
          <p:cNvPr id="10458" name="TextBox 5">
            <a:extLst>
              <a:ext uri="{FF2B5EF4-FFF2-40B4-BE49-F238E27FC236}">
                <a16:creationId xmlns:a16="http://schemas.microsoft.com/office/drawing/2014/main" id="{5E46D9E4-3D4A-4B56-9C69-24CE2C2BF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3119" y="8751834"/>
            <a:ext cx="112641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 Матрица планирования и расчет коэффициентов регрессии </a:t>
            </a:r>
          </a:p>
        </p:txBody>
      </p:sp>
      <p:sp>
        <p:nvSpPr>
          <p:cNvPr id="10459" name="TextBox 7">
            <a:extLst>
              <a:ext uri="{FF2B5EF4-FFF2-40B4-BE49-F238E27FC236}">
                <a16:creationId xmlns:a16="http://schemas.microsoft.com/office/drawing/2014/main" id="{76BBAE2E-1B34-4A66-98D8-2D08BB8B9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2572" y="10619755"/>
            <a:ext cx="895097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получена полиномиальная модель:</a:t>
            </a:r>
          </a:p>
          <a:p>
            <a:pPr algn="just" eaLnBrk="1" hangingPunct="1"/>
            <a:endParaRPr lang="ru-RU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= -4,693+ 0,352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en-US" sz="32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0,250 </a:t>
            </a:r>
            <a:r>
              <a:rPr lang="ru-RU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altLang="en-US" sz="32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+ 0,195 </a:t>
            </a:r>
            <a:r>
              <a:rPr lang="ru-RU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altLang="en-US" sz="32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0460" name="TextBox 8">
            <a:extLst>
              <a:ext uri="{FF2B5EF4-FFF2-40B4-BE49-F238E27FC236}">
                <a16:creationId xmlns:a16="http://schemas.microsoft.com/office/drawing/2014/main" id="{8AE8BCB7-73F3-43E7-9CAD-CE107B776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71" y="14365973"/>
            <a:ext cx="213819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физико-химической интерпретации адекватной полиномиальной модели она преобразована в уравнение для скорости процесса растворения кальцита в избранной области эксперимента:</a:t>
            </a:r>
          </a:p>
        </p:txBody>
      </p:sp>
      <p:sp>
        <p:nvSpPr>
          <p:cNvPr id="10461" name="TextBox 9">
            <a:extLst>
              <a:ext uri="{FF2B5EF4-FFF2-40B4-BE49-F238E27FC236}">
                <a16:creationId xmlns:a16="http://schemas.microsoft.com/office/drawing/2014/main" id="{EFB5454E-3F6C-42C5-92B6-98A8132D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177" y="14485267"/>
            <a:ext cx="59537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= 8,87 ·10</a:t>
            </a:r>
            <a:r>
              <a:rPr lang="ru-RU" altLang="en-US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·С</a:t>
            </a:r>
            <a:r>
              <a:rPr lang="ru-RU" altLang="en-US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0,70</a:t>
            </a:r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·10</a:t>
            </a:r>
            <a:r>
              <a:rPr lang="ru-RU" altLang="en-US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-1000/Т ·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ru-RU" altLang="en-US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0,49</a:t>
            </a:r>
            <a:endParaRPr lang="ru-RU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62" name="TextBox 10">
            <a:extLst>
              <a:ext uri="{FF2B5EF4-FFF2-40B4-BE49-F238E27FC236}">
                <a16:creationId xmlns:a16="http://schemas.microsoft.com/office/drawing/2014/main" id="{39A2186B-2B74-47F0-8A7E-55B0E6352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73" y="15509706"/>
            <a:ext cx="296651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Физико-химическая интерпретация полученного уравнения скорости позволяет сделать следующее заключение. Процесс растворения кальцита хлороводородной кислотой в исследованных условиях протекает в диффузионном режиме. Наиболее вероятной лимитирующей стадией является отвод продуктов растворения от поверхности взаимодействия.</a:t>
            </a:r>
          </a:p>
        </p:txBody>
      </p:sp>
      <p:pic>
        <p:nvPicPr>
          <p:cNvPr id="10463" name="Рисунок 11">
            <a:extLst>
              <a:ext uri="{FF2B5EF4-FFF2-40B4-BE49-F238E27FC236}">
                <a16:creationId xmlns:a16="http://schemas.microsoft.com/office/drawing/2014/main" id="{30468F4B-6DB8-427C-B4D7-CE55BC3EB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1" b="29839"/>
          <a:stretch>
            <a:fillRect/>
          </a:stretch>
        </p:blipFill>
        <p:spPr bwMode="auto">
          <a:xfrm>
            <a:off x="3961637" y="17325616"/>
            <a:ext cx="4605624" cy="328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C5F0A7-C1D7-FD43-B23A-26C92ABC028B}"/>
              </a:ext>
            </a:extLst>
          </p:cNvPr>
          <p:cNvSpPr txBox="1"/>
          <p:nvPr/>
        </p:nvSpPr>
        <p:spPr>
          <a:xfrm>
            <a:off x="25400" y="4420817"/>
            <a:ext cx="300032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3200" b="1">
                <a:effectLst/>
                <a:latin typeface="Times New Roman" panose="02020603050405020304"/>
                <a:ea typeface="Calibri" panose="020F0502020204030204" pitchFamily="34" charset="0"/>
              </a:rPr>
              <a:t>В данной работе исследовали кинетику растворения кальцита методом вращающегося диска. Содержания кальция в растворе определяли методом фотометрии пламени. В присутствии ОЭДФ наблюдалось резкое снижение интенсивности излучения вследствие образования в плазме фосфата кальция. В этом случае применяли спектрохимические буферы – связывающую фосфаты соль лантана и этилендиаминтетрауксусную кислоту (ЭДТА).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A6F413-2EF4-C941-A6E4-87CA84FE8481}"/>
              </a:ext>
            </a:extLst>
          </p:cNvPr>
          <p:cNvSpPr txBox="1"/>
          <p:nvPr/>
        </p:nvSpPr>
        <p:spPr>
          <a:xfrm>
            <a:off x="-39132" y="6059945"/>
            <a:ext cx="300032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>
                <a:effectLst/>
                <a:latin typeface="Times New Roman" panose="02020603050405020304"/>
                <a:ea typeface="Times New Roman" panose="02020603050405020304"/>
              </a:rPr>
              <a:t>Методом ортогонального факторного эксперимента получена полиномиальная модель, отражающая влияние: молярной концентрации кислоты  (</a:t>
            </a:r>
            <a:r>
              <a:rPr lang="ru-RU" sz="3200" b="1" i="1">
                <a:effectLst/>
                <a:latin typeface="Times New Roman" panose="02020603050405020304"/>
                <a:ea typeface="Times New Roman" panose="02020603050405020304"/>
              </a:rPr>
              <a:t>С</a:t>
            </a:r>
            <a:r>
              <a:rPr lang="ru-RU" sz="3200" b="1">
                <a:effectLst/>
                <a:latin typeface="Times New Roman" panose="02020603050405020304"/>
                <a:ea typeface="Times New Roman" panose="02020603050405020304"/>
              </a:rPr>
              <a:t>, моль·дм</a:t>
            </a:r>
            <a:r>
              <a:rPr lang="ru-RU" sz="3200" b="1" baseline="30000">
                <a:effectLst/>
                <a:latin typeface="Times New Roman" panose="02020603050405020304"/>
                <a:ea typeface="Times New Roman" panose="02020603050405020304"/>
              </a:rPr>
              <a:t>–3</a:t>
            </a:r>
            <a:r>
              <a:rPr lang="ru-RU" sz="3200" b="1">
                <a:effectLst/>
                <a:latin typeface="Times New Roman" panose="02020603050405020304"/>
                <a:ea typeface="Times New Roman" panose="02020603050405020304"/>
              </a:rPr>
              <a:t>), температуры (</a:t>
            </a:r>
            <a:r>
              <a:rPr lang="ru-RU" sz="3200" b="1" i="1">
                <a:effectLst/>
                <a:latin typeface="Times New Roman" panose="02020603050405020304"/>
                <a:ea typeface="Times New Roman" panose="02020603050405020304"/>
              </a:rPr>
              <a:t>Т</a:t>
            </a:r>
            <a:r>
              <a:rPr lang="ru-RU" sz="3200" b="1">
                <a:effectLst/>
                <a:latin typeface="Times New Roman" panose="02020603050405020304"/>
                <a:ea typeface="Times New Roman" panose="02020603050405020304"/>
              </a:rPr>
              <a:t>,</a:t>
            </a:r>
            <a:r>
              <a:rPr lang="en-US" sz="3200" b="1" i="1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ru-RU" sz="3200" b="1">
                <a:effectLst/>
                <a:latin typeface="Times New Roman" panose="02020603050405020304"/>
                <a:ea typeface="Times New Roman" panose="02020603050405020304"/>
              </a:rPr>
              <a:t>К) и частоты вращения диска (</a:t>
            </a:r>
            <a:r>
              <a:rPr lang="ru-RU" sz="3200" b="1" i="1">
                <a:effectLst/>
                <a:latin typeface="Times New Roman" panose="02020603050405020304"/>
                <a:ea typeface="Times New Roman" panose="02020603050405020304"/>
              </a:rPr>
              <a:t>ω</a:t>
            </a:r>
            <a:r>
              <a:rPr lang="ru-RU" sz="3200" b="1">
                <a:effectLst/>
                <a:latin typeface="Times New Roman" panose="02020603050405020304"/>
                <a:ea typeface="Times New Roman" panose="02020603050405020304"/>
              </a:rPr>
              <a:t>,</a:t>
            </a:r>
            <a:r>
              <a:rPr lang="ru-RU" sz="3200" b="1" i="1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3200" b="1">
                <a:effectLst/>
                <a:latin typeface="Times New Roman" panose="02020603050405020304"/>
                <a:ea typeface="Times New Roman" panose="02020603050405020304"/>
              </a:rPr>
              <a:t>с</a:t>
            </a:r>
            <a:r>
              <a:rPr lang="ru-RU" sz="3200" b="1" baseline="30000">
                <a:effectLst/>
                <a:latin typeface="Times New Roman" panose="02020603050405020304"/>
                <a:ea typeface="Times New Roman" panose="02020603050405020304"/>
              </a:rPr>
              <a:t>–1</a:t>
            </a:r>
            <a:r>
              <a:rPr lang="ru-RU" sz="3200" b="1">
                <a:effectLst/>
                <a:latin typeface="Times New Roman" panose="02020603050405020304"/>
                <a:ea typeface="Times New Roman" panose="02020603050405020304"/>
              </a:rPr>
              <a:t>) на удельную скорость перехода кальция диска в раствор (W, моль/дм</a:t>
            </a:r>
            <a:r>
              <a:rPr lang="ru-RU" sz="3200" b="1" baseline="30000">
                <a:effectLst/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ru-RU" sz="3200" b="1">
                <a:effectLst/>
                <a:latin typeface="Times New Roman" panose="02020603050405020304"/>
                <a:ea typeface="Times New Roman" panose="02020603050405020304"/>
              </a:rPr>
              <a:t>с).</a:t>
            </a:r>
            <a:endParaRPr lang="ru-RU" sz="3200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CA25A1-3F84-374E-9677-914B15A2F6B0}"/>
              </a:ext>
            </a:extLst>
          </p:cNvPr>
          <p:cNvSpPr txBox="1"/>
          <p:nvPr/>
        </p:nvSpPr>
        <p:spPr>
          <a:xfrm>
            <a:off x="-31152" y="7068107"/>
            <a:ext cx="26303199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3200" b="1">
                <a:effectLst/>
                <a:latin typeface="Times New Roman" panose="02020603050405020304"/>
                <a:ea typeface="Times New Roman" panose="02020603050405020304"/>
              </a:rPr>
              <a:t>С целью упрощения вида полиномиальной модели в качестве факторов выбираны l</a:t>
            </a:r>
            <a:r>
              <a:rPr lang="en-US" sz="3200" b="1">
                <a:effectLst/>
                <a:latin typeface="Times New Roman" panose="02020603050405020304"/>
                <a:ea typeface="Times New Roman" panose="02020603050405020304"/>
              </a:rPr>
              <a:t>g</a:t>
            </a:r>
            <a:r>
              <a:rPr lang="ru-RU" sz="3200" b="1" i="1">
                <a:effectLst/>
                <a:latin typeface="Times New Roman" panose="02020603050405020304"/>
                <a:ea typeface="Times New Roman" panose="02020603050405020304"/>
              </a:rPr>
              <a:t>C,</a:t>
            </a:r>
            <a:r>
              <a:rPr lang="ru-RU" sz="3200" b="1">
                <a:effectLst/>
                <a:latin typeface="Times New Roman" panose="02020603050405020304"/>
                <a:ea typeface="Times New Roman" panose="02020603050405020304"/>
              </a:rPr>
              <a:t> (1/</a:t>
            </a:r>
            <a:r>
              <a:rPr lang="ru-RU" sz="3200" b="1" i="1">
                <a:effectLst/>
                <a:latin typeface="Times New Roman" panose="02020603050405020304"/>
                <a:ea typeface="Times New Roman" panose="02020603050405020304"/>
              </a:rPr>
              <a:t>T</a:t>
            </a:r>
            <a:r>
              <a:rPr lang="ru-RU" sz="3200" b="1">
                <a:effectLst/>
                <a:latin typeface="Times New Roman" panose="02020603050405020304"/>
                <a:ea typeface="Times New Roman" panose="02020603050405020304"/>
              </a:rPr>
              <a:t>) и l</a:t>
            </a:r>
            <a:r>
              <a:rPr lang="en-US" sz="3200" b="1">
                <a:effectLst/>
                <a:latin typeface="Times New Roman" panose="02020603050405020304"/>
                <a:ea typeface="Times New Roman" panose="02020603050405020304"/>
              </a:rPr>
              <a:t>g</a:t>
            </a:r>
            <a:r>
              <a:rPr lang="ru-RU" sz="3200" b="1" i="1">
                <a:effectLst/>
                <a:latin typeface="Times New Roman" panose="02020603050405020304"/>
                <a:ea typeface="Times New Roman" panose="02020603050405020304"/>
              </a:rPr>
              <a:t>ω.</a:t>
            </a:r>
            <a:r>
              <a:rPr lang="ru-RU" sz="3200" b="1">
                <a:effectLst/>
                <a:latin typeface="Times New Roman" panose="02020603050405020304"/>
                <a:ea typeface="Times New Roman" panose="02020603050405020304"/>
              </a:rPr>
              <a:t> В качестве функции отклика принят l</a:t>
            </a:r>
            <a:r>
              <a:rPr lang="en-US" sz="3200" b="1">
                <a:effectLst/>
                <a:latin typeface="Times New Roman" panose="02020603050405020304"/>
                <a:ea typeface="Times New Roman" panose="02020603050405020304"/>
              </a:rPr>
              <a:t>g</a:t>
            </a:r>
            <a:r>
              <a:rPr lang="en-US" sz="3200" b="1" i="1">
                <a:effectLst/>
                <a:latin typeface="Times New Roman" panose="02020603050405020304"/>
                <a:ea typeface="Times New Roman" panose="02020603050405020304"/>
              </a:rPr>
              <a:t>W</a:t>
            </a:r>
            <a:r>
              <a:rPr lang="ru-RU" sz="3200" b="1">
                <a:effectLst/>
                <a:latin typeface="Times New Roman" panose="02020603050405020304"/>
                <a:ea typeface="Times New Roman" panose="02020603050405020304"/>
              </a:rPr>
              <a:t>. Проведена замена переменных:                             </a:t>
            </a:r>
            <a:r>
              <a:rPr lang="en-US" sz="3200" b="1" i="1">
                <a:effectLst/>
                <a:latin typeface="Times New Roman" panose="02020603050405020304"/>
                <a:ea typeface="Times New Roman" panose="02020603050405020304"/>
              </a:rPr>
              <a:t>Y</a:t>
            </a:r>
            <a:r>
              <a:rPr lang="en-US" sz="3200" b="1" i="1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3200" b="1" i="1">
                <a:effectLst/>
                <a:latin typeface="Times New Roman" panose="02020603050405020304"/>
                <a:ea typeface="Times New Roman" panose="02020603050405020304"/>
              </a:rPr>
              <a:t>= </a:t>
            </a:r>
            <a:r>
              <a:rPr lang="en-US" sz="3200" b="1">
                <a:effectLst/>
                <a:latin typeface="Times New Roman" panose="02020603050405020304"/>
                <a:ea typeface="Times New Roman" panose="02020603050405020304"/>
              </a:rPr>
              <a:t>lg</a:t>
            </a:r>
            <a:r>
              <a:rPr lang="en-US" sz="3200" b="1" i="1">
                <a:effectLst/>
                <a:latin typeface="Times New Roman" panose="02020603050405020304"/>
                <a:ea typeface="Times New Roman" panose="02020603050405020304"/>
              </a:rPr>
              <a:t>W</a:t>
            </a:r>
            <a:r>
              <a:rPr lang="ru-RU" sz="3200" b="1">
                <a:effectLst/>
                <a:latin typeface="Times New Roman" panose="02020603050405020304"/>
                <a:ea typeface="Times New Roman" panose="02020603050405020304"/>
              </a:rPr>
              <a:t>; </a:t>
            </a:r>
            <a:r>
              <a:rPr lang="en-US" sz="3200" b="1" i="1">
                <a:effectLst/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ru-RU" sz="3200" b="1" baseline="-25000">
                <a:effectLst/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ru-RU" sz="3200" b="1" i="1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3200" b="1" i="1">
                <a:effectLst/>
                <a:latin typeface="Times New Roman" panose="02020603050405020304"/>
                <a:ea typeface="Times New Roman" panose="02020603050405020304"/>
              </a:rPr>
              <a:t>=</a:t>
            </a:r>
            <a:r>
              <a:rPr lang="ru-RU" sz="3200" b="1" i="1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200" b="1">
                <a:effectLst/>
                <a:latin typeface="Times New Roman" panose="02020603050405020304"/>
                <a:ea typeface="Times New Roman" panose="02020603050405020304"/>
              </a:rPr>
              <a:t>lg</a:t>
            </a:r>
            <a:r>
              <a:rPr lang="en-US" sz="3200" b="1" i="1">
                <a:effectLst/>
                <a:latin typeface="Times New Roman" panose="02020603050405020304"/>
                <a:ea typeface="Times New Roman" panose="02020603050405020304"/>
              </a:rPr>
              <a:t>C</a:t>
            </a:r>
            <a:r>
              <a:rPr lang="ru-RU" sz="3200" b="1">
                <a:effectLst/>
                <a:latin typeface="Times New Roman" panose="02020603050405020304"/>
                <a:ea typeface="Times New Roman" panose="02020603050405020304"/>
              </a:rPr>
              <a:t>; </a:t>
            </a:r>
            <a:r>
              <a:rPr lang="en-US" sz="3200" b="1" i="1">
                <a:effectLst/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ru-RU" sz="3200" b="1" baseline="-25000">
                <a:effectLst/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ru-RU" sz="3200" b="1" i="1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3200" b="1" i="1">
                <a:effectLst/>
                <a:latin typeface="Times New Roman" panose="02020603050405020304"/>
                <a:ea typeface="Times New Roman" panose="02020603050405020304"/>
              </a:rPr>
              <a:t>= 1/</a:t>
            </a:r>
            <a:r>
              <a:rPr lang="en-US" sz="3200" b="1" i="1">
                <a:effectLst/>
                <a:latin typeface="Times New Roman" panose="02020603050405020304"/>
                <a:ea typeface="Times New Roman" panose="02020603050405020304"/>
              </a:rPr>
              <a:t>T</a:t>
            </a:r>
            <a:r>
              <a:rPr lang="ru-RU" sz="3200" b="1">
                <a:effectLst/>
                <a:latin typeface="Times New Roman" panose="02020603050405020304"/>
                <a:ea typeface="Times New Roman" panose="02020603050405020304"/>
              </a:rPr>
              <a:t>; </a:t>
            </a:r>
            <a:r>
              <a:rPr lang="en-US" sz="3200" b="1" i="1">
                <a:effectLst/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ru-RU" sz="3200" b="1" baseline="-25000">
                <a:effectLst/>
                <a:latin typeface="Times New Roman" panose="02020603050405020304"/>
                <a:ea typeface="Times New Roman" panose="02020603050405020304"/>
              </a:rPr>
              <a:t>3</a:t>
            </a:r>
            <a:r>
              <a:rPr lang="ru-RU" sz="3200" b="1" i="1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3200" b="1" i="1">
                <a:effectLst/>
                <a:latin typeface="Times New Roman" panose="02020603050405020304"/>
                <a:ea typeface="Times New Roman" panose="02020603050405020304"/>
              </a:rPr>
              <a:t>= </a:t>
            </a:r>
            <a:r>
              <a:rPr lang="en-US" sz="3200" b="1">
                <a:effectLst/>
                <a:latin typeface="Times New Roman" panose="02020603050405020304"/>
                <a:ea typeface="Times New Roman" panose="02020603050405020304"/>
              </a:rPr>
              <a:t>lg</a:t>
            </a:r>
            <a:r>
              <a:rPr lang="ru-RU" sz="3200" b="1" i="1">
                <a:effectLst/>
                <a:latin typeface="Times New Roman" panose="02020603050405020304"/>
                <a:ea typeface="Times New Roman" panose="02020603050405020304"/>
              </a:rPr>
              <a:t>ω.</a:t>
            </a:r>
            <a:r>
              <a:rPr lang="ru-RU" sz="3200" b="1">
                <a:effectLst/>
                <a:latin typeface="Times New Roman" panose="02020603050405020304"/>
                <a:ea typeface="Times New Roman" panose="02020603050405020304"/>
              </a:rPr>
              <a:t>	</a:t>
            </a:r>
            <a:endParaRPr lang="ru-RU" sz="32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701</Words>
  <Application>Microsoft Office PowerPoint</Application>
  <PresentationFormat>Произвольный</PresentationFormat>
  <Paragraphs>186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Русакова Наталья Петровна</cp:lastModifiedBy>
  <cp:revision>10</cp:revision>
  <dcterms:modified xsi:type="dcterms:W3CDTF">2021-03-30T14:32:43Z</dcterms:modified>
</cp:coreProperties>
</file>