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0279975" cy="21386800"/>
  <p:notesSz cx="9144000" cy="6858000"/>
  <p:defaultTextStyle>
    <a:defPPr>
      <a:defRPr lang="ru-RU"/>
    </a:defPPr>
    <a:lvl1pPr marL="0" algn="l" defTabSz="295083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75421" algn="l" defTabSz="295083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950838" algn="l" defTabSz="295083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426259" algn="l" defTabSz="295083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901680" algn="l" defTabSz="295083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377096" algn="l" defTabSz="295083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852517" algn="l" defTabSz="295083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327938" algn="l" defTabSz="295083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803355" algn="l" defTabSz="295083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8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8000"/>
    <a:srgbClr val="B17ED8"/>
    <a:srgbClr val="FCB2FE"/>
    <a:srgbClr val="FFCCCC"/>
    <a:srgbClr val="66FF33"/>
    <a:srgbClr val="00FF00"/>
    <a:srgbClr val="8EF95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310" autoAdjust="0"/>
  </p:normalViewPr>
  <p:slideViewPr>
    <p:cSldViewPr snapToGrid="0">
      <p:cViewPr varScale="1">
        <p:scale>
          <a:sx n="42" d="100"/>
          <a:sy n="42" d="100"/>
        </p:scale>
        <p:origin x="822" y="60"/>
      </p:cViewPr>
      <p:guideLst>
        <p:guide orient="horz" pos="6738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766332" y="4277360"/>
            <a:ext cx="26000405" cy="5703147"/>
          </a:xfrm>
          <a:ln>
            <a:noFill/>
          </a:ln>
        </p:spPr>
        <p:txBody>
          <a:bodyPr vert="horz" tIns="0" rIns="5904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81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1766332" y="10068249"/>
            <a:ext cx="26010499" cy="5465516"/>
          </a:xfrm>
        </p:spPr>
        <p:txBody>
          <a:bodyPr lIns="0" rIns="59046"/>
          <a:lstStyle>
            <a:lvl1pPr marL="0" marR="147616" indent="0" algn="r">
              <a:buNone/>
              <a:defRPr>
                <a:solidFill>
                  <a:schemeClr val="tx1"/>
                </a:solidFill>
              </a:defRPr>
            </a:lvl1pPr>
            <a:lvl2pPr marL="1476162" indent="0" algn="ctr">
              <a:buNone/>
            </a:lvl2pPr>
            <a:lvl3pPr marL="2952323" indent="0" algn="ctr">
              <a:buNone/>
            </a:lvl3pPr>
            <a:lvl4pPr marL="4428485" indent="0" algn="ctr">
              <a:buNone/>
            </a:lvl4pPr>
            <a:lvl5pPr marL="5904647" indent="0" algn="ctr">
              <a:buNone/>
            </a:lvl5pPr>
            <a:lvl6pPr marL="7380808" indent="0" algn="ctr">
              <a:buNone/>
            </a:lvl6pPr>
            <a:lvl7pPr marL="8856970" indent="0" algn="ctr">
              <a:buNone/>
            </a:lvl7pPr>
            <a:lvl8pPr marL="10333131" indent="0" algn="ctr">
              <a:buNone/>
            </a:lvl8pPr>
            <a:lvl9pPr marL="11809293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52982" y="2851578"/>
            <a:ext cx="6812994" cy="1625297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999" y="2851578"/>
            <a:ext cx="19934317" cy="16252979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238" y="4106266"/>
            <a:ext cx="25737979" cy="424884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81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6238" y="8434545"/>
            <a:ext cx="25737979" cy="4708065"/>
          </a:xfrm>
        </p:spPr>
        <p:txBody>
          <a:bodyPr lIns="147616" rIns="147616" anchor="t"/>
          <a:lstStyle>
            <a:lvl1pPr marL="0" indent="0">
              <a:buNone/>
              <a:defRPr sz="7100">
                <a:solidFill>
                  <a:schemeClr val="tx1"/>
                </a:solidFill>
              </a:defRPr>
            </a:lvl1pPr>
            <a:lvl2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2195711"/>
            <a:ext cx="27251978" cy="3564467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3999" y="5987820"/>
            <a:ext cx="13373656" cy="13830131"/>
          </a:xfrm>
        </p:spPr>
        <p:txBody>
          <a:bodyPr/>
          <a:lstStyle>
            <a:lvl1pPr>
              <a:defRPr sz="84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92320" y="5987820"/>
            <a:ext cx="13373656" cy="13830131"/>
          </a:xfrm>
        </p:spPr>
        <p:txBody>
          <a:bodyPr/>
          <a:lstStyle>
            <a:lvl1pPr>
              <a:defRPr sz="84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2195711"/>
            <a:ext cx="27251978" cy="3564467"/>
          </a:xfrm>
        </p:spPr>
        <p:txBody>
          <a:bodyPr tIns="147616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5785625"/>
            <a:ext cx="13378914" cy="2056201"/>
          </a:xfrm>
        </p:spPr>
        <p:txBody>
          <a:bodyPr lIns="147616" tIns="0" rIns="147616" bIns="0" anchor="ctr">
            <a:noAutofit/>
          </a:bodyPr>
          <a:lstStyle>
            <a:lvl1pPr marL="0" indent="0">
              <a:buNone/>
              <a:defRPr sz="7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6500" b="1"/>
            </a:lvl2pPr>
            <a:lvl3pPr>
              <a:buNone/>
              <a:defRPr sz="58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5381808" y="5799688"/>
            <a:ext cx="13384170" cy="2042140"/>
          </a:xfrm>
        </p:spPr>
        <p:txBody>
          <a:bodyPr lIns="147616" tIns="0" rIns="147616" bIns="0" anchor="ctr"/>
          <a:lstStyle>
            <a:lvl1pPr marL="0" indent="0">
              <a:buNone/>
              <a:defRPr sz="7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6500" b="1"/>
            </a:lvl2pPr>
            <a:lvl3pPr>
              <a:buNone/>
              <a:defRPr sz="58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513999" y="7841827"/>
            <a:ext cx="13378914" cy="11992949"/>
          </a:xfrm>
        </p:spPr>
        <p:txBody>
          <a:bodyPr tIns="0"/>
          <a:lstStyle>
            <a:lvl1pPr>
              <a:defRPr sz="71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81808" y="7841827"/>
            <a:ext cx="13384170" cy="11992949"/>
          </a:xfrm>
        </p:spPr>
        <p:txBody>
          <a:bodyPr tIns="0"/>
          <a:lstStyle>
            <a:lvl1pPr>
              <a:defRPr sz="71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2195711"/>
            <a:ext cx="27504311" cy="3564467"/>
          </a:xfrm>
        </p:spPr>
        <p:txBody>
          <a:bodyPr vert="horz" tIns="14761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6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0998" y="1604016"/>
            <a:ext cx="9083993" cy="3623874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8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270998" y="5227884"/>
            <a:ext cx="9083993" cy="14257867"/>
          </a:xfrm>
        </p:spPr>
        <p:txBody>
          <a:bodyPr lIns="59046" rIns="59046"/>
          <a:lstStyle>
            <a:lvl1pPr marL="0" indent="0" algn="l">
              <a:buNone/>
              <a:defRPr sz="4500"/>
            </a:lvl1pPr>
            <a:lvl2pPr indent="0" algn="l">
              <a:buNone/>
              <a:defRPr sz="3900"/>
            </a:lvl2pPr>
            <a:lvl3pPr indent="0" algn="l">
              <a:buNone/>
              <a:defRPr sz="3200"/>
            </a:lvl3pPr>
            <a:lvl4pPr indent="0" algn="l">
              <a:buNone/>
              <a:defRPr sz="2900"/>
            </a:lvl4pPr>
            <a:lvl5pPr indent="0" algn="l">
              <a:buNone/>
              <a:defRPr sz="2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838629" y="5227884"/>
            <a:ext cx="16927347" cy="14257867"/>
          </a:xfrm>
        </p:spPr>
        <p:txBody>
          <a:bodyPr tIns="0"/>
          <a:lstStyle>
            <a:lvl1pPr>
              <a:defRPr sz="9000"/>
            </a:lvl1pPr>
            <a:lvl2pPr>
              <a:defRPr sz="8400"/>
            </a:lvl2pPr>
            <a:lvl3pPr>
              <a:defRPr sz="7700"/>
            </a:lvl3pPr>
            <a:lvl4pPr>
              <a:defRPr sz="6500"/>
            </a:lvl4pPr>
            <a:lvl5pPr>
              <a:defRPr sz="5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10483259" y="3455559"/>
            <a:ext cx="17410986" cy="1283208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26505356" y="16714539"/>
            <a:ext cx="514760" cy="48476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665" y="3670485"/>
            <a:ext cx="7327754" cy="4935433"/>
          </a:xfrm>
        </p:spPr>
        <p:txBody>
          <a:bodyPr vert="horz" lIns="147616" tIns="147616" rIns="147616" bIns="147616" anchor="b"/>
          <a:lstStyle>
            <a:lvl1pPr algn="l">
              <a:buNone/>
              <a:defRPr sz="65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18665" y="8821618"/>
            <a:ext cx="7317661" cy="6796250"/>
          </a:xfrm>
        </p:spPr>
        <p:txBody>
          <a:bodyPr lIns="206663" rIns="147616" bIns="147616" anchor="t"/>
          <a:lstStyle>
            <a:lvl1pPr marL="0" indent="0" algn="l">
              <a:spcBef>
                <a:spcPts val="807"/>
              </a:spcBef>
              <a:buFontTx/>
              <a:buNone/>
              <a:defRPr sz="42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6747311" y="19822397"/>
            <a:ext cx="2018665" cy="1138649"/>
          </a:xfrm>
        </p:spPr>
        <p:txBody>
          <a:bodyPr/>
          <a:lstStyle/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11543058" y="3740716"/>
            <a:ext cx="15291387" cy="12261765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03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31542" y="18139175"/>
            <a:ext cx="30343058" cy="32476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95232" tIns="147616" rIns="295232" bIns="14761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14509155" y="19396641"/>
            <a:ext cx="15770820" cy="199016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95232" tIns="147616" rIns="295232" bIns="14761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31542" y="-22279"/>
            <a:ext cx="30343058" cy="32476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95232" tIns="147616" rIns="295232" bIns="14761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14509155" y="-22277"/>
            <a:ext cx="15770820" cy="199016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95232" tIns="147616" rIns="295232" bIns="14761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513999" y="2195711"/>
            <a:ext cx="27251978" cy="3564467"/>
          </a:xfrm>
          <a:prstGeom prst="rect">
            <a:avLst/>
          </a:prstGeom>
        </p:spPr>
        <p:txBody>
          <a:bodyPr vert="horz" lIns="0" tIns="147616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1513999" y="6035830"/>
            <a:ext cx="27251978" cy="13687552"/>
          </a:xfrm>
          <a:prstGeom prst="rect">
            <a:avLst/>
          </a:prstGeom>
        </p:spPr>
        <p:txBody>
          <a:bodyPr vert="horz" lIns="295232" tIns="147616" rIns="295232" bIns="147616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1513999" y="19822397"/>
            <a:ext cx="7065328" cy="113864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3D4C38-E659-461D-8766-73E13CAA9F6A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8831659" y="19822397"/>
            <a:ext cx="11102658" cy="113864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26242645" y="19822397"/>
            <a:ext cx="2523331" cy="113864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D249AD-3078-4099-B55A-1530AE7F9C5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62974" y="631213"/>
            <a:ext cx="30401002" cy="2024617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16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885697" indent="-88569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66626" indent="-79712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indent="-79712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3838020" indent="-6790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4723717" indent="-6790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5609414" indent="-6790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6199879" indent="-59046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5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085576" indent="-590465" algn="l" rtl="0" eaLnBrk="1" latinLnBrk="0" hangingPunct="1">
        <a:spcBef>
          <a:spcPct val="20000"/>
        </a:spcBef>
        <a:buClr>
          <a:schemeClr val="tx2"/>
        </a:buClr>
        <a:buChar char="•"/>
        <a:defRPr kumimoji="0"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7971273" indent="-59046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4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Gerb_JPG копия.png"/>
          <p:cNvPicPr>
            <a:picLocks noChangeAspect="1" noChangeArrowheads="1"/>
          </p:cNvPicPr>
          <p:nvPr/>
        </p:nvPicPr>
        <p:blipFill>
          <a:blip r:embed="rId2" cstate="print"/>
          <a:srcRect l="-6484" t="-4361"/>
          <a:stretch>
            <a:fillRect/>
          </a:stretch>
        </p:blipFill>
        <p:spPr bwMode="auto">
          <a:xfrm>
            <a:off x="0" y="0"/>
            <a:ext cx="1094959" cy="13674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43475" y="0"/>
            <a:ext cx="27193025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err="1">
                <a:ln w="0"/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Вольтамперометрические</a:t>
            </a:r>
            <a:r>
              <a:rPr lang="ru-RU" sz="60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характеристики нанесенных на электроды окислительно-восстановительных ферментов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0" y="3568032"/>
            <a:ext cx="30279975" cy="1588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2124196"/>
            <a:ext cx="30279975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400" b="1" i="1" dirty="0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Туманов Г.А., </a:t>
            </a:r>
            <a:r>
              <a:rPr lang="ru-RU" sz="3400" b="1" i="1" dirty="0" err="1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Лакина</a:t>
            </a:r>
            <a:r>
              <a:rPr lang="ru-RU" sz="3400" b="1" i="1" dirty="0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Н.В.</a:t>
            </a:r>
          </a:p>
          <a:p>
            <a:pPr>
              <a:lnSpc>
                <a:spcPct val="110000"/>
              </a:lnSpc>
            </a:pPr>
            <a:r>
              <a:rPr lang="ru-RU" sz="3400" b="1" i="1" dirty="0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Кафедра Биотехнологии , химии и стандартизации, Тверской государственный технический университет, 170026, г. Тверь, </a:t>
            </a:r>
            <a:r>
              <a:rPr lang="ru-RU" sz="3400" b="1" i="1" dirty="0" err="1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</a:t>
            </a:r>
            <a:r>
              <a:rPr lang="ru-RU" sz="3400" b="1" i="1" dirty="0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А.Никитина, 22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0" y="6692232"/>
            <a:ext cx="30279975" cy="1588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3617495"/>
            <a:ext cx="30279975" cy="28315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ru-RU" sz="3600" dirty="0"/>
          </a:p>
          <a:p>
            <a:pPr algn="ctr"/>
            <a:endParaRPr lang="ru-RU" sz="3600" dirty="0"/>
          </a:p>
          <a:p>
            <a:pPr algn="ctr"/>
            <a:endParaRPr lang="ru-RU" sz="3600" dirty="0"/>
          </a:p>
          <a:p>
            <a:pPr algn="ctr"/>
            <a:endParaRPr lang="ru-RU" sz="3600" dirty="0"/>
          </a:p>
          <a:p>
            <a:pPr lvl="0" algn="ctr"/>
            <a:endParaRPr lang="ru-RU" sz="3400" b="1" dirty="0">
              <a:solidFill>
                <a:srgbClr val="7030A0"/>
              </a:solidFill>
              <a:cs typeface="Microsoft Sans Serif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566695"/>
            <a:ext cx="30279975" cy="39703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Одним из перспективных процессов в сфере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энерго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и ресурсосберегающих технологий, является создание эффективных биосенсоров 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биотопливных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элементов с использованием ферментов. Чаще всего применяются окислительно-восстановительные ферменты , такие как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глюкозооксидаза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GOx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), иммобилизованная в качестве катализатора на аноде для окисления глюкозы 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глюконолактон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то время как ее высвобождаемые электроны и протоны восстанавливают кислород с образованием воды при катоде с иммобилизованной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пероксидазой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(HRP). В данной работе исследование модифицированных электродов проводилось с помощью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потенциостата-гальваностата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Р40Х.</a:t>
            </a:r>
          </a:p>
          <a:p>
            <a:pPr algn="ctr"/>
            <a:endParaRPr lang="ru-RU" sz="3600" dirty="0"/>
          </a:p>
          <a:p>
            <a:pPr algn="ctr"/>
            <a:r>
              <a:rPr lang="ru-RU" sz="3600" dirty="0"/>
              <a:t>.</a:t>
            </a:r>
            <a:endParaRPr lang="ru-RU" sz="3400" b="1" dirty="0">
              <a:solidFill>
                <a:srgbClr val="7030A0"/>
              </a:solidFill>
              <a:cs typeface="Microsoft Sans Serif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0242" y="7393214"/>
            <a:ext cx="6687458" cy="469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Fig 5b png"/>
          <p:cNvPicPr/>
          <p:nvPr/>
        </p:nvPicPr>
        <p:blipFill>
          <a:blip r:embed="rId4"/>
          <a:srcRect t="1546" r="1341" b="4749"/>
          <a:stretch>
            <a:fillRect/>
          </a:stretch>
        </p:blipFill>
        <p:spPr bwMode="auto">
          <a:xfrm>
            <a:off x="16650153" y="13346793"/>
            <a:ext cx="12239626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6922751" y="19190831"/>
            <a:ext cx="11884024" cy="280076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Включение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биоанода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глюкозный биотопливный элемент обеспечивает высокую плотность тока 630 мкА * см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и максимальную плотность мощности 530 мкВт / см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0,85 В.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Система демонстрирует хорошие результаты по выходной мощности и стабильности работы, однако требует дальнейшего исследования для повышения эффективности.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cs typeface="Microsoft Sans Serif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421145"/>
            <a:ext cx="9165771" cy="34163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аноде проводная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GOх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потребляет глюкозу, а вовлеченные электроны переносятся на электрод медиатором нафтохинона. Непроводящий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GOх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аноде потребляет глюкозу и восстанавливает кислород до перекиси водорода. Затем 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направляется на катод и восстанавливается в воду с помощью HRP с использованием электронов, перенесенных из MCУНТ.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/>
          </a:p>
          <a:p>
            <a:pPr algn="ctr"/>
            <a:endParaRPr lang="ru-RU" sz="2400" b="1" dirty="0">
              <a:solidFill>
                <a:srgbClr val="7030A0"/>
              </a:solidFill>
              <a:cs typeface="Microsoft Sans Serif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649950" y="12801600"/>
            <a:ext cx="10791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Эффективность комплекса </a:t>
            </a:r>
            <a:r>
              <a:rPr lang="en-US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GOx:HRP</a:t>
            </a:r>
            <a:endParaRPr lang="ru-RU" sz="3200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600372"/>
            <a:ext cx="165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Схема потоков реагента через </a:t>
            </a:r>
            <a:r>
              <a:rPr lang="ru-RU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биотопливную</a:t>
            </a:r>
            <a:r>
              <a:rPr lang="ru-RU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камеру</a:t>
            </a:r>
          </a:p>
        </p:txBody>
      </p:sp>
      <p:pic>
        <p:nvPicPr>
          <p:cNvPr id="28675" name="Picture 3" descr="Fig 4a 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9824" y="12687300"/>
            <a:ext cx="7028403" cy="458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Fig 2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1844" y="8158077"/>
            <a:ext cx="7957456" cy="414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Fig 5c 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42084" y="13754100"/>
            <a:ext cx="8105323" cy="456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Прямая соединительная линия 22"/>
          <p:cNvCxnSpPr/>
          <p:nvPr/>
        </p:nvCxnSpPr>
        <p:spPr>
          <a:xfrm rot="10800000">
            <a:off x="152400" y="2221832"/>
            <a:ext cx="30279975" cy="1588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992600" y="7258050"/>
            <a:ext cx="10648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Хроноамперометрия</a:t>
            </a:r>
            <a:r>
              <a:rPr lang="ru-RU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электродов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347974" y="8420100"/>
            <a:ext cx="3779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Наглядная демонстрация того, как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HRP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катоде извлекает выгоду из 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образующейся вредной Н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1220450"/>
            <a:ext cx="81343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Вольтамперометрическая</a:t>
            </a:r>
            <a:r>
              <a:rPr lang="ru-RU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биокатода</a:t>
            </a:r>
            <a:endParaRPr lang="ru-RU" sz="3200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6750" y="17526001"/>
            <a:ext cx="6038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Изменяя концентрацию глюкозы, можно контролировать выходной ток на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биокатоде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доводить его до уровня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биоанода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226550" y="13011150"/>
            <a:ext cx="588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Оценка работы БТЭ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24900" y="18783300"/>
            <a:ext cx="6648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Операционная стабильность БТЭ была оценена при постоянной нагрузке. На рисунке показана выходная мощность за 1 час работы при 0,8 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2392</TotalTime>
  <Words>291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Constantia</vt:lpstr>
      <vt:lpstr>Microsoft Sans Serif</vt:lpstr>
      <vt:lpstr>Times New Roman</vt:lpstr>
      <vt:lpstr>Wingdings 2</vt:lpstr>
      <vt:lpstr>Поток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Русакова Наталья Петровна</cp:lastModifiedBy>
  <cp:revision>172</cp:revision>
  <dcterms:created xsi:type="dcterms:W3CDTF">2014-02-14T15:47:04Z</dcterms:created>
  <dcterms:modified xsi:type="dcterms:W3CDTF">2021-03-30T14:47:54Z</dcterms:modified>
</cp:coreProperties>
</file>