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74" autoAdjust="0"/>
    <p:restoredTop sz="86471" autoAdjust="0"/>
  </p:normalViewPr>
  <p:slideViewPr>
    <p:cSldViewPr snapToGrid="0">
      <p:cViewPr varScale="1">
        <p:scale>
          <a:sx n="113" d="100"/>
          <a:sy n="113" d="100"/>
        </p:scale>
        <p:origin x="101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287EA-9CA3-492A-BA98-957F8F7B57C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DD290-0E56-4692-8799-43A3F4ED7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93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DD290-0E56-4692-8799-43A3F4ED77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16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0AF4-951C-4E1C-A4F0-21189A8A230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74DE-E5A1-4BE5-9605-CFD86A97E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482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0AF4-951C-4E1C-A4F0-21189A8A230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74DE-E5A1-4BE5-9605-CFD86A97E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25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0AF4-951C-4E1C-A4F0-21189A8A230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74DE-E5A1-4BE5-9605-CFD86A97E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63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0AF4-951C-4E1C-A4F0-21189A8A230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74DE-E5A1-4BE5-9605-CFD86A97E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06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0AF4-951C-4E1C-A4F0-21189A8A230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74DE-E5A1-4BE5-9605-CFD86A97E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83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0AF4-951C-4E1C-A4F0-21189A8A230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74DE-E5A1-4BE5-9605-CFD86A97E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48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0AF4-951C-4E1C-A4F0-21189A8A230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74DE-E5A1-4BE5-9605-CFD86A97E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15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0AF4-951C-4E1C-A4F0-21189A8A230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74DE-E5A1-4BE5-9605-CFD86A97E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61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0AF4-951C-4E1C-A4F0-21189A8A230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74DE-E5A1-4BE5-9605-CFD86A97E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0AF4-951C-4E1C-A4F0-21189A8A230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74DE-E5A1-4BE5-9605-CFD86A97E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07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0AF4-951C-4E1C-A4F0-21189A8A230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74DE-E5A1-4BE5-9605-CFD86A97E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06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E0AF4-951C-4E1C-A4F0-21189A8A230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D74DE-E5A1-4BE5-9605-CFD86A97E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64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0918" y="-38794"/>
            <a:ext cx="11999322" cy="814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4667" tIns="37333" rIns="74667" bIns="37333">
            <a:spAutoFit/>
          </a:bodyPr>
          <a:lstStyle>
            <a:lvl1pPr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3063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6125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20775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93838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510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082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654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226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Book Antiqua" panose="02040602050305030304" pitchFamily="18" charset="0"/>
                <a:cs typeface="Times New Roman" panose="02020603050405020304" pitchFamily="18" charset="0"/>
              </a:rPr>
              <a:t>ДИСПЕРСИЯ ДИЭЛЕКТРИЧЕСКИХ ХАРАКТЕРИСТИК МОНОКРИСТАЛЛИЧЕСКИХ СТРУКТУР НИТРИД АЛЮМИНИЯ/НИТРИД АЛЮМИНИЯ ГАЛЛИЯ</a:t>
            </a:r>
            <a:endParaRPr kumimoji="0" lang="ru-RU" altLang="ru-RU" sz="12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Book Antiqua" panose="02040602050305030304" pitchFamily="18" charset="0"/>
            </a:endParaRPr>
          </a:p>
          <a:p>
            <a:pPr marL="0" marR="0" lvl="0" indent="0" algn="ctr" defTabSz="3024188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noProof="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kumimoji="0" lang="ru-RU" alt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.В. </a:t>
            </a:r>
            <a:r>
              <a:rPr lang="ru-RU" altLang="ru-RU" sz="1200" b="1" kern="0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Феногенова</a:t>
            </a:r>
            <a:r>
              <a:rPr kumimoji="0" lang="ru-RU" alt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endParaRPr kumimoji="0" lang="en-US" altLang="ru-RU" sz="1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L="0" marR="0" lvl="0" indent="0" algn="ctr" defTabSz="3024188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1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университет, кафедра физики конденсированного</a:t>
            </a:r>
            <a:r>
              <a:rPr kumimoji="0" lang="ru-RU" altLang="ru-RU" sz="1200" b="1" i="1" u="none" strike="noStrike" kern="0" cap="none" spc="0" normalizeH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состояния</a:t>
            </a:r>
            <a:endParaRPr kumimoji="0" lang="ru-RU" altLang="ru-RU" sz="1200" b="1" i="1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3024188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1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Руководители: А.В. </a:t>
            </a:r>
            <a:r>
              <a:rPr kumimoji="0" lang="ru-RU" altLang="ru-RU" sz="1200" b="1" i="1" u="none" strike="noStrike" kern="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Солнышкин</a:t>
            </a:r>
            <a:r>
              <a:rPr kumimoji="0" lang="ru-RU" altLang="ru-RU" sz="1200" b="1" i="1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О.Н. Сергеева</a:t>
            </a:r>
            <a:r>
              <a:rPr kumimoji="0" lang="ru-RU" altLang="ru-RU" sz="1200" b="1" i="1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0" y="738085"/>
            <a:ext cx="12192000" cy="20069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00CC"/>
              </a:gs>
              <a:gs pos="50000">
                <a:schemeClr val="bg1"/>
              </a:gs>
              <a:gs pos="100000">
                <a:srgbClr val="9900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4667" tIns="37333" rIns="74667" bIns="37333" anchor="ctr"/>
          <a:lstStyle>
            <a:lvl1pPr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3063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6125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20775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93838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510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082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654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226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050" b="1" i="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</a:t>
            </a: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1" y="903948"/>
            <a:ext cx="12191999" cy="560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4667" tIns="37333" rIns="74667" bIns="37333">
            <a:spAutoFit/>
          </a:bodyPr>
          <a:lstStyle>
            <a:lvl1pPr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3063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6125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20775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93838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510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082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654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226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1050" i="0" dirty="0">
                <a:solidFill>
                  <a:srgbClr val="000099"/>
                </a:solidFill>
                <a:sym typeface="Symbol" panose="05050102010706020507" pitchFamily="18" charset="2"/>
              </a:rPr>
              <a:t>Полярные слои нитридов, обладая пьезоэлектрическими и пироэлектрическими свойствами, являются перспективными материалами для </a:t>
            </a:r>
            <a:r>
              <a:rPr lang="ru-RU" altLang="ru-RU" sz="1050" i="0" dirty="0" err="1">
                <a:solidFill>
                  <a:srgbClr val="000099"/>
                </a:solidFill>
                <a:sym typeface="Symbol" panose="05050102010706020507" pitchFamily="18" charset="2"/>
              </a:rPr>
              <a:t>микроэлектромеханики</a:t>
            </a:r>
            <a:r>
              <a:rPr lang="ru-RU" altLang="ru-RU" sz="1050" i="0" dirty="0">
                <a:solidFill>
                  <a:srgbClr val="000099"/>
                </a:solidFill>
                <a:sym typeface="Symbol" panose="05050102010706020507" pitchFamily="18" charset="2"/>
              </a:rPr>
              <a:t> (МЭМС) и инфракрасной (ИК) техники. Исследования полярных свойств </a:t>
            </a:r>
            <a:r>
              <a:rPr lang="ru-RU" altLang="ru-RU" sz="1050" i="0" dirty="0" err="1">
                <a:solidFill>
                  <a:srgbClr val="000099"/>
                </a:solidFill>
                <a:sym typeface="Symbol" panose="05050102010706020507" pitchFamily="18" charset="2"/>
              </a:rPr>
              <a:t>широкозонных</a:t>
            </a:r>
            <a:r>
              <a:rPr lang="ru-RU" altLang="ru-RU" sz="1050" i="0" dirty="0">
                <a:solidFill>
                  <a:srgbClr val="000099"/>
                </a:solidFill>
                <a:sym typeface="Symbol" panose="05050102010706020507" pitchFamily="18" charset="2"/>
              </a:rPr>
              <a:t> полупроводников показали, что к числу наилучших пьезоэлектрических материалов относятся тонкие слои нитрида алюминия (</a:t>
            </a:r>
            <a:r>
              <a:rPr lang="ru-RU" altLang="ru-RU" sz="1050" i="0" dirty="0" err="1">
                <a:solidFill>
                  <a:srgbClr val="000099"/>
                </a:solidFill>
                <a:sym typeface="Symbol" panose="05050102010706020507" pitchFamily="18" charset="2"/>
              </a:rPr>
              <a:t>AlN</a:t>
            </a:r>
            <a:r>
              <a:rPr lang="ru-RU" altLang="ru-RU" sz="1050" i="0" dirty="0">
                <a:solidFill>
                  <a:srgbClr val="000099"/>
                </a:solidFill>
                <a:sym typeface="Symbol" panose="05050102010706020507" pitchFamily="18" charset="2"/>
              </a:rPr>
              <a:t>) и твердых растворов на его основе. В работе проведены исследования электрофизических свойств монокристаллических образцов, содержащих слои </a:t>
            </a:r>
            <a:r>
              <a:rPr lang="ru-RU" altLang="ru-RU" sz="1050" i="0" dirty="0" err="1">
                <a:solidFill>
                  <a:srgbClr val="000099"/>
                </a:solidFill>
                <a:sym typeface="Symbol" panose="05050102010706020507" pitchFamily="18" charset="2"/>
              </a:rPr>
              <a:t>AlN</a:t>
            </a:r>
            <a:r>
              <a:rPr lang="ru-RU" altLang="ru-RU" sz="1050" i="0" dirty="0">
                <a:solidFill>
                  <a:srgbClr val="000099"/>
                </a:solidFill>
                <a:sym typeface="Symbol" panose="05050102010706020507" pitchFamily="18" charset="2"/>
              </a:rPr>
              <a:t>/</a:t>
            </a:r>
            <a:r>
              <a:rPr lang="ru-RU" altLang="ru-RU" sz="1050" i="0" dirty="0" err="1">
                <a:solidFill>
                  <a:srgbClr val="000099"/>
                </a:solidFill>
                <a:sym typeface="Symbol" panose="05050102010706020507" pitchFamily="18" charset="2"/>
              </a:rPr>
              <a:t>AlGaN</a:t>
            </a:r>
            <a:r>
              <a:rPr lang="ru-RU" altLang="ru-RU" sz="1050" i="0" dirty="0">
                <a:solidFill>
                  <a:srgbClr val="000099"/>
                </a:solidFill>
                <a:sym typeface="Symbol" panose="05050102010706020507" pitchFamily="18" charset="2"/>
              </a:rPr>
              <a:t>.</a:t>
            </a:r>
          </a:p>
        </p:txBody>
      </p:sp>
      <p:sp>
        <p:nvSpPr>
          <p:cNvPr id="8" name="AutoShape 186"/>
          <p:cNvSpPr>
            <a:spLocks noChangeArrowheads="1"/>
          </p:cNvSpPr>
          <p:nvPr/>
        </p:nvSpPr>
        <p:spPr bwMode="auto">
          <a:xfrm>
            <a:off x="0" y="1433704"/>
            <a:ext cx="12192000" cy="24803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00CC"/>
              </a:gs>
              <a:gs pos="50000">
                <a:schemeClr val="bg1"/>
              </a:gs>
              <a:gs pos="100000">
                <a:srgbClr val="9900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4667" tIns="37333" rIns="74667" bIns="37333" anchor="ctr"/>
          <a:lstStyle>
            <a:lvl1pPr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3063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6125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20775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93838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510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082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654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226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05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ИССЛЕДОВАНИЯ И МЕТОДИКА ЭКСПЕРИМЕНТА</a:t>
            </a:r>
            <a:endParaRPr lang="ru-RU" altLang="ru-RU" sz="1050" b="1" i="0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28"/>
          <p:cNvSpPr>
            <a:spLocks noChangeArrowheads="1"/>
          </p:cNvSpPr>
          <p:nvPr/>
        </p:nvSpPr>
        <p:spPr bwMode="auto">
          <a:xfrm>
            <a:off x="0" y="1640082"/>
            <a:ext cx="12192000" cy="75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4670" tIns="37335" rIns="74670" bIns="37335" anchor="ctr">
            <a:spAutoFit/>
          </a:bodyPr>
          <a:lstStyle>
            <a:lvl1pPr defTabSz="746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3063" defTabSz="746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6125" defTabSz="746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20775" defTabSz="746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93838" defTabSz="746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51038" defTabSz="746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08238" defTabSz="746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65438" defTabSz="746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22638" defTabSz="746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1100" i="0" dirty="0">
                <a:solidFill>
                  <a:srgbClr val="000099"/>
                </a:solidFill>
              </a:rPr>
              <a:t>Образцы выращены методом хлор-</a:t>
            </a:r>
            <a:r>
              <a:rPr lang="ru-RU" altLang="ru-RU" sz="1100" i="0" dirty="0" err="1">
                <a:solidFill>
                  <a:srgbClr val="000099"/>
                </a:solidFill>
              </a:rPr>
              <a:t>гидридной</a:t>
            </a:r>
            <a:r>
              <a:rPr lang="ru-RU" altLang="ru-RU" sz="1100" i="0" dirty="0">
                <a:solidFill>
                  <a:srgbClr val="000099"/>
                </a:solidFill>
              </a:rPr>
              <a:t> эпитаксии (ХГЭ). Ориентация монокристаллических пластин соответствовала направлению [0001], совпадающему с направлением спонтанной поляризации. Для сравнительных исследований методом ХГЭ так же были получены монокристаллические слои нитрида алюминия аналогичной ориентации. </a:t>
            </a:r>
          </a:p>
          <a:p>
            <a:pPr algn="just"/>
            <a:r>
              <a:rPr lang="ru-RU" altLang="ru-RU" sz="1100" i="0" dirty="0">
                <a:solidFill>
                  <a:srgbClr val="000099"/>
                </a:solidFill>
              </a:rPr>
              <a:t>Исследования диэлектрических характеристик в переменном электрическом поле проводились с помощью измерителя </a:t>
            </a:r>
            <a:r>
              <a:rPr lang="ru-RU" altLang="ru-RU" sz="1100" i="0" dirty="0" err="1">
                <a:solidFill>
                  <a:srgbClr val="000099"/>
                </a:solidFill>
              </a:rPr>
              <a:t>иммитанса</a:t>
            </a:r>
            <a:r>
              <a:rPr lang="ru-RU" altLang="ru-RU" sz="1100" i="0" dirty="0">
                <a:solidFill>
                  <a:srgbClr val="000099"/>
                </a:solidFill>
              </a:rPr>
              <a:t> Е7-</a:t>
            </a:r>
            <a:r>
              <a:rPr lang="en-US" altLang="ru-RU" sz="1100" i="0" dirty="0">
                <a:solidFill>
                  <a:srgbClr val="000099"/>
                </a:solidFill>
              </a:rPr>
              <a:t>3</a:t>
            </a:r>
            <a:r>
              <a:rPr lang="ru-RU" altLang="ru-RU" sz="1100" i="0" dirty="0">
                <a:solidFill>
                  <a:srgbClr val="000099"/>
                </a:solidFill>
              </a:rPr>
              <a:t>0. Амплитуда тестового измерительного сигнала составляла 1 В. Зависимости диэлектрической проницаемости и тангенса угла диэлектрических потерь получены в диапазоне частот 25 – </a:t>
            </a:r>
            <a:r>
              <a:rPr lang="en-US" altLang="ru-RU" sz="1100" i="0" dirty="0">
                <a:solidFill>
                  <a:srgbClr val="000099"/>
                </a:solidFill>
              </a:rPr>
              <a:t>3</a:t>
            </a:r>
            <a:r>
              <a:rPr lang="en-US" altLang="ru-RU" sz="1100" dirty="0">
                <a:solidFill>
                  <a:srgbClr val="000099"/>
                </a:solidFill>
                <a:sym typeface="Symbol" panose="05050102010706020507" pitchFamily="18" charset="2"/>
              </a:rPr>
              <a:t></a:t>
            </a:r>
            <a:r>
              <a:rPr lang="ru-RU" altLang="ru-RU" sz="1100" i="0" dirty="0">
                <a:solidFill>
                  <a:srgbClr val="000099"/>
                </a:solidFill>
              </a:rPr>
              <a:t>10</a:t>
            </a:r>
            <a:r>
              <a:rPr lang="ru-RU" altLang="ru-RU" sz="1100" i="0" baseline="30000" dirty="0">
                <a:solidFill>
                  <a:srgbClr val="000099"/>
                </a:solidFill>
              </a:rPr>
              <a:t>6 </a:t>
            </a:r>
            <a:r>
              <a:rPr lang="ru-RU" altLang="ru-RU" sz="1100" i="0" dirty="0">
                <a:solidFill>
                  <a:srgbClr val="000099"/>
                </a:solidFill>
              </a:rPr>
              <a:t>Гц. </a:t>
            </a: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0" y="2360555"/>
            <a:ext cx="12191999" cy="20009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00CC"/>
              </a:gs>
              <a:gs pos="50000">
                <a:schemeClr val="bg1"/>
              </a:gs>
              <a:gs pos="100000">
                <a:srgbClr val="9900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4667" tIns="37333" rIns="74667" bIns="37333" anchor="ctr"/>
          <a:lstStyle>
            <a:lvl1pPr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3063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6125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20775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93838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510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082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654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226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050" b="1" i="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ЭКСПЕРИМЕНТАЛЬНЫЕ   РЕЗУЛЬТАТЫ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7589" y="2593820"/>
            <a:ext cx="3996590" cy="27880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678" y="2625095"/>
            <a:ext cx="3310999" cy="2765657"/>
          </a:xfrm>
          <a:prstGeom prst="rect">
            <a:avLst/>
          </a:prstGeom>
        </p:spPr>
      </p:pic>
      <p:sp>
        <p:nvSpPr>
          <p:cNvPr id="17" name="Text Box 63"/>
          <p:cNvSpPr txBox="1">
            <a:spLocks noChangeArrowheads="1"/>
          </p:cNvSpPr>
          <p:nvPr/>
        </p:nvSpPr>
        <p:spPr bwMode="auto">
          <a:xfrm>
            <a:off x="1" y="6072978"/>
            <a:ext cx="12191999" cy="721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4667" tIns="37333" rIns="74667" bIns="37333">
            <a:spAutoFit/>
          </a:bodyPr>
          <a:lstStyle>
            <a:lvl1pPr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3063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6125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20775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93838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510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082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654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226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1050" i="0" dirty="0">
                <a:solidFill>
                  <a:srgbClr val="000099"/>
                </a:solidFill>
                <a:sym typeface="Symbol" panose="05050102010706020507" pitchFamily="18" charset="2"/>
              </a:rPr>
              <a:t>Тангенс угла диэлектрических потерь имеет малые значения во всем исследуемом частотном </a:t>
            </a:r>
            <a:r>
              <a:rPr lang="ru-RU" altLang="ru-RU" sz="1050" dirty="0">
                <a:solidFill>
                  <a:srgbClr val="000099"/>
                </a:solidFill>
                <a:sym typeface="Symbol" panose="05050102010706020507" pitchFamily="18" charset="2"/>
              </a:rPr>
              <a:t>интервале практически не зависит от частоты и составляет 0,002, что характерно для монокристаллов, полученных традиционными методами. </a:t>
            </a:r>
            <a:r>
              <a:rPr lang="ru-RU" altLang="ru-RU" sz="1050" i="0" dirty="0">
                <a:solidFill>
                  <a:srgbClr val="000099"/>
                </a:solidFill>
                <a:sym typeface="Symbol" panose="05050102010706020507" pitchFamily="18" charset="2"/>
              </a:rPr>
              <a:t>Монокристаллические пластины </a:t>
            </a:r>
            <a:r>
              <a:rPr lang="ru-RU" altLang="ru-RU" sz="1050" i="0" dirty="0" err="1">
                <a:solidFill>
                  <a:srgbClr val="000099"/>
                </a:solidFill>
                <a:sym typeface="Symbol" panose="05050102010706020507" pitchFamily="18" charset="2"/>
              </a:rPr>
              <a:t>AlN</a:t>
            </a:r>
            <a:r>
              <a:rPr lang="ru-RU" altLang="ru-RU" sz="1050" i="0" dirty="0">
                <a:solidFill>
                  <a:srgbClr val="000099"/>
                </a:solidFill>
                <a:sym typeface="Symbol" panose="05050102010706020507" pitchFamily="18" charset="2"/>
              </a:rPr>
              <a:t>, полученные ХГЭ, характеризуются менее выраженной дисперсией диэлектрических свойств: диэлектрическая проницаемость в исследуемом диапазоне частот слабо уменьшается от 25 до 10.  Таким образом, полученные методом ХГЭ монокристаллические образцы характеризуются диэлектрическими свойствами, близкими к свойствам монокристаллов </a:t>
            </a:r>
            <a:r>
              <a:rPr lang="ru-RU" altLang="ru-RU" sz="1050" i="0" dirty="0" err="1">
                <a:solidFill>
                  <a:srgbClr val="000099"/>
                </a:solidFill>
                <a:sym typeface="Symbol" panose="05050102010706020507" pitchFamily="18" charset="2"/>
              </a:rPr>
              <a:t>AlN</a:t>
            </a:r>
            <a:r>
              <a:rPr lang="ru-RU" altLang="ru-RU" sz="1050" i="0" dirty="0">
                <a:solidFill>
                  <a:srgbClr val="000099"/>
                </a:solidFill>
                <a:sym typeface="Symbol" panose="05050102010706020507" pitchFamily="18" charset="2"/>
              </a:rPr>
              <a:t> и </a:t>
            </a:r>
            <a:r>
              <a:rPr lang="ru-RU" altLang="ru-RU" sz="1050" i="0" dirty="0" err="1">
                <a:solidFill>
                  <a:srgbClr val="000099"/>
                </a:solidFill>
                <a:sym typeface="Symbol" panose="05050102010706020507" pitchFamily="18" charset="2"/>
              </a:rPr>
              <a:t>GaN</a:t>
            </a:r>
            <a:r>
              <a:rPr lang="ru-RU" altLang="ru-RU" sz="1050" i="0" dirty="0">
                <a:solidFill>
                  <a:srgbClr val="000099"/>
                </a:solidFill>
                <a:sym typeface="Symbol" panose="05050102010706020507" pitchFamily="18" charset="2"/>
              </a:rPr>
              <a:t>, которые полученные традиционными методами выращивания кристаллов.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16035" y="4087613"/>
            <a:ext cx="1784223" cy="1514856"/>
          </a:xfrm>
          <a:prstGeom prst="rect">
            <a:avLst/>
          </a:prstGeom>
        </p:spPr>
      </p:pic>
      <p:sp>
        <p:nvSpPr>
          <p:cNvPr id="18" name="AutoShape 11"/>
          <p:cNvSpPr>
            <a:spLocks noChangeArrowheads="1"/>
          </p:cNvSpPr>
          <p:nvPr/>
        </p:nvSpPr>
        <p:spPr bwMode="auto">
          <a:xfrm>
            <a:off x="-4350" y="5911467"/>
            <a:ext cx="12191999" cy="18178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00CC"/>
              </a:gs>
              <a:gs pos="50000">
                <a:schemeClr val="bg1"/>
              </a:gs>
              <a:gs pos="100000">
                <a:srgbClr val="9900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4667" tIns="37333" rIns="74667" bIns="37333" anchor="ctr"/>
          <a:lstStyle>
            <a:lvl1pPr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3063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6125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20775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93838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510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082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654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226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050" b="1" i="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14349" y="4072809"/>
            <a:ext cx="1749552" cy="149885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14349" y="2577907"/>
            <a:ext cx="1760220" cy="1498854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13911" y="2579195"/>
            <a:ext cx="1760220" cy="151218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-81054" y="366047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а)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73801" y="366564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b</a:t>
            </a:r>
            <a:r>
              <a:rPr lang="ru-RU" dirty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22" name="Text Box 63"/>
          <p:cNvSpPr txBox="1">
            <a:spLocks noChangeArrowheads="1"/>
          </p:cNvSpPr>
          <p:nvPr/>
        </p:nvSpPr>
        <p:spPr bwMode="auto">
          <a:xfrm>
            <a:off x="101849" y="5454084"/>
            <a:ext cx="7632330" cy="398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4667" tIns="37333" rIns="74667" bIns="37333">
            <a:spAutoFit/>
          </a:bodyPr>
          <a:lstStyle>
            <a:lvl1pPr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3063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6125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20775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93838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510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082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654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226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1050" dirty="0">
                <a:solidFill>
                  <a:srgbClr val="000099"/>
                </a:solidFill>
                <a:sym typeface="Symbol" panose="05050102010706020507" pitchFamily="18" charset="2"/>
              </a:rPr>
              <a:t>Рис. 1. Изображения, полученные в растровом электронном микроскопе: а  скола образца А (чистый</a:t>
            </a:r>
            <a:r>
              <a:rPr lang="en-US" altLang="ru-RU" sz="1050" dirty="0">
                <a:solidFill>
                  <a:srgbClr val="000099"/>
                </a:solidFill>
                <a:sym typeface="Symbol" panose="05050102010706020507" pitchFamily="18" charset="2"/>
              </a:rPr>
              <a:t> </a:t>
            </a:r>
            <a:r>
              <a:rPr lang="en-US" altLang="ru-RU" sz="1050" dirty="0" err="1">
                <a:solidFill>
                  <a:srgbClr val="000099"/>
                </a:solidFill>
                <a:sym typeface="Symbol" panose="05050102010706020507" pitchFamily="18" charset="2"/>
              </a:rPr>
              <a:t>AlN</a:t>
            </a:r>
            <a:r>
              <a:rPr lang="ru-RU" altLang="ru-RU" sz="1050" dirty="0">
                <a:solidFill>
                  <a:srgbClr val="000099"/>
                </a:solidFill>
                <a:sym typeface="Symbol" panose="05050102010706020507" pitchFamily="18" charset="2"/>
              </a:rPr>
              <a:t>),</a:t>
            </a:r>
            <a:r>
              <a:rPr lang="en-US" altLang="ru-RU" sz="1050" dirty="0">
                <a:solidFill>
                  <a:srgbClr val="000099"/>
                </a:solidFill>
                <a:sym typeface="Symbol" panose="05050102010706020507" pitchFamily="18" charset="2"/>
              </a:rPr>
              <a:t> b  </a:t>
            </a:r>
            <a:r>
              <a:rPr lang="ru-RU" altLang="ru-RU" sz="1050" dirty="0">
                <a:solidFill>
                  <a:srgbClr val="000099"/>
                </a:solidFill>
                <a:sym typeface="Symbol" panose="05050102010706020507" pitchFamily="18" charset="2"/>
              </a:rPr>
              <a:t>скола образца </a:t>
            </a:r>
            <a:r>
              <a:rPr lang="en-US" altLang="ru-RU" sz="1050" dirty="0">
                <a:solidFill>
                  <a:srgbClr val="000099"/>
                </a:solidFill>
                <a:sym typeface="Symbol" panose="05050102010706020507" pitchFamily="18" charset="2"/>
              </a:rPr>
              <a:t>B (</a:t>
            </a:r>
            <a:r>
              <a:rPr lang="ru-RU" altLang="ru-RU" sz="1050" dirty="0">
                <a:solidFill>
                  <a:srgbClr val="000099"/>
                </a:solidFill>
                <a:sym typeface="Symbol" panose="05050102010706020507" pitchFamily="18" charset="2"/>
              </a:rPr>
              <a:t>слоистой структуры Al</a:t>
            </a:r>
            <a:r>
              <a:rPr lang="ru-RU" altLang="ru-RU" sz="1050" baseline="-25000" dirty="0">
                <a:solidFill>
                  <a:srgbClr val="000099"/>
                </a:solidFill>
                <a:sym typeface="Symbol" panose="05050102010706020507" pitchFamily="18" charset="2"/>
              </a:rPr>
              <a:t>x</a:t>
            </a:r>
            <a:r>
              <a:rPr lang="ru-RU" altLang="ru-RU" sz="1050" dirty="0">
                <a:solidFill>
                  <a:srgbClr val="000099"/>
                </a:solidFill>
                <a:sym typeface="Symbol" panose="05050102010706020507" pitchFamily="18" charset="2"/>
              </a:rPr>
              <a:t>Ga</a:t>
            </a:r>
            <a:r>
              <a:rPr lang="ru-RU" altLang="ru-RU" sz="1050" baseline="-25000" dirty="0">
                <a:solidFill>
                  <a:srgbClr val="000099"/>
                </a:solidFill>
                <a:sym typeface="Symbol" panose="05050102010706020507" pitchFamily="18" charset="2"/>
              </a:rPr>
              <a:t>1−x</a:t>
            </a:r>
            <a:r>
              <a:rPr lang="ru-RU" altLang="ru-RU" sz="1050" dirty="0">
                <a:solidFill>
                  <a:srgbClr val="000099"/>
                </a:solidFill>
                <a:sym typeface="Symbol" panose="05050102010706020507" pitchFamily="18" charset="2"/>
              </a:rPr>
              <a:t>N</a:t>
            </a:r>
            <a:r>
              <a:rPr lang="en-US" altLang="ru-RU" sz="1050" dirty="0">
                <a:solidFill>
                  <a:srgbClr val="000099"/>
                </a:solidFill>
                <a:sym typeface="Symbol" panose="05050102010706020507" pitchFamily="18" charset="2"/>
              </a:rPr>
              <a:t>)</a:t>
            </a:r>
            <a:r>
              <a:rPr lang="ru-RU" altLang="ru-RU" sz="1050" dirty="0">
                <a:solidFill>
                  <a:srgbClr val="000099"/>
                </a:solidFill>
                <a:sym typeface="Symbol" panose="05050102010706020507" pitchFamily="18" charset="2"/>
              </a:rPr>
              <a:t>.</a:t>
            </a:r>
            <a:endParaRPr lang="ru-RU" altLang="ru-RU" sz="1050" i="0" dirty="0">
              <a:solidFill>
                <a:srgbClr val="000099"/>
              </a:solidFill>
              <a:sym typeface="Symbol" panose="05050102010706020507" pitchFamily="18" charset="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86088" y="2516287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rgbClr val="7030A0"/>
                </a:solidFill>
              </a:rPr>
              <a:t>а)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266714" y="2513047"/>
            <a:ext cx="311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b</a:t>
            </a:r>
            <a:r>
              <a:rPr lang="ru-RU" sz="1200" dirty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4021" y="4026794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c</a:t>
            </a:r>
            <a:r>
              <a:rPr lang="ru-RU" sz="1200" dirty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266714" y="4026793"/>
            <a:ext cx="311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d</a:t>
            </a:r>
            <a:r>
              <a:rPr lang="ru-RU" sz="1200" dirty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8207259" y="5607759"/>
            <a:ext cx="4125645" cy="213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4667" tIns="37333" rIns="74667" bIns="37333">
            <a:spAutoFit/>
          </a:bodyPr>
          <a:lstStyle>
            <a:lvl1pPr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3063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6125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20775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93838" defTabSz="3024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510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082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654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22638" defTabSz="3024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900" dirty="0">
                <a:solidFill>
                  <a:srgbClr val="000099"/>
                </a:solidFill>
                <a:sym typeface="Symbol" panose="05050102010706020507" pitchFamily="18" charset="2"/>
              </a:rPr>
              <a:t>Рис. </a:t>
            </a:r>
            <a:r>
              <a:rPr lang="en-US" altLang="ru-RU" sz="900" dirty="0">
                <a:solidFill>
                  <a:srgbClr val="000099"/>
                </a:solidFill>
                <a:sym typeface="Symbol" panose="05050102010706020507" pitchFamily="18" charset="2"/>
              </a:rPr>
              <a:t>2</a:t>
            </a:r>
            <a:r>
              <a:rPr lang="ru-RU" altLang="ru-RU" sz="900" dirty="0">
                <a:solidFill>
                  <a:srgbClr val="000099"/>
                </a:solidFill>
                <a:sym typeface="Symbol" panose="05050102010706020507" pitchFamily="18" charset="2"/>
              </a:rPr>
              <a:t>. Диэлектрическая дисперсия в образце А (а, </a:t>
            </a:r>
            <a:r>
              <a:rPr lang="en-US" altLang="ru-RU" sz="900" dirty="0">
                <a:solidFill>
                  <a:srgbClr val="000099"/>
                </a:solidFill>
                <a:sym typeface="Symbol" panose="05050102010706020507" pitchFamily="18" charset="2"/>
              </a:rPr>
              <a:t>b</a:t>
            </a:r>
            <a:r>
              <a:rPr lang="ru-RU" altLang="ru-RU" sz="900" dirty="0">
                <a:solidFill>
                  <a:srgbClr val="000099"/>
                </a:solidFill>
                <a:sym typeface="Symbol" panose="05050102010706020507" pitchFamily="18" charset="2"/>
              </a:rPr>
              <a:t>) и образце </a:t>
            </a:r>
            <a:r>
              <a:rPr lang="en-US" altLang="ru-RU" sz="900" dirty="0">
                <a:solidFill>
                  <a:srgbClr val="000099"/>
                </a:solidFill>
                <a:sym typeface="Symbol" panose="05050102010706020507" pitchFamily="18" charset="2"/>
              </a:rPr>
              <a:t>B (c, d)</a:t>
            </a:r>
            <a:r>
              <a:rPr lang="ru-RU" altLang="ru-RU" sz="900" dirty="0">
                <a:solidFill>
                  <a:srgbClr val="000099"/>
                </a:solidFill>
                <a:sym typeface="Symbol" panose="05050102010706020507" pitchFamily="18" charset="2"/>
              </a:rPr>
              <a:t>.</a:t>
            </a:r>
            <a:endParaRPr lang="ru-RU" altLang="ru-RU" sz="900" i="0" dirty="0">
              <a:solidFill>
                <a:srgbClr val="000099"/>
              </a:solidFill>
              <a:sym typeface="Symbol" panose="05050102010706020507" pitchFamily="18" charset="2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251" y="188323"/>
            <a:ext cx="341333" cy="4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249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349</Words>
  <Application>Microsoft Office PowerPoint</Application>
  <PresentationFormat>Широкоэкранный</PresentationFormat>
  <Paragraphs>21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Book Antiqua</vt:lpstr>
      <vt:lpstr>Calibri</vt:lpstr>
      <vt:lpstr>Calibri Light</vt:lpstr>
      <vt:lpstr>Symbol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Гудков Сергей Игоревич</dc:creator>
  <cp:lastModifiedBy>Русакова Наталья Петровна</cp:lastModifiedBy>
  <cp:revision>17</cp:revision>
  <dcterms:created xsi:type="dcterms:W3CDTF">2021-03-16T10:09:41Z</dcterms:created>
  <dcterms:modified xsi:type="dcterms:W3CDTF">2021-03-30T15:52:24Z</dcterms:modified>
</cp:coreProperties>
</file>