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56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66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37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2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83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0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54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97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4CB-D48B-4871-B4EA-D2CC16F4A9C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EA72-B7B8-453B-B805-2FCA90656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9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A7070E-E8AF-4D25-BC27-E12B52F3A205}"/>
              </a:ext>
            </a:extLst>
          </p:cNvPr>
          <p:cNvSpPr/>
          <p:nvPr/>
        </p:nvSpPr>
        <p:spPr>
          <a:xfrm>
            <a:off x="-63960" y="-3710820"/>
            <a:ext cx="10033917" cy="1430866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169">
            <a:extLst>
              <a:ext uri="{FF2B5EF4-FFF2-40B4-BE49-F238E27FC236}">
                <a16:creationId xmlns:a16="http://schemas.microsoft.com/office/drawing/2014/main" id="{668C8117-EEDC-4631-A16E-BA64DEC93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14"/>
          <a:stretch>
            <a:fillRect/>
          </a:stretch>
        </p:blipFill>
        <p:spPr bwMode="auto">
          <a:xfrm>
            <a:off x="0" y="-2593960"/>
            <a:ext cx="1679851" cy="163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22">
            <a:extLst>
              <a:ext uri="{FF2B5EF4-FFF2-40B4-BE49-F238E27FC236}">
                <a16:creationId xmlns:a16="http://schemas.microsoft.com/office/drawing/2014/main" id="{2CF76E68-0C57-4227-BE85-FADCB0124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8195" y="-3470913"/>
            <a:ext cx="10294469" cy="12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11" b="1" dirty="0">
                <a:solidFill>
                  <a:schemeClr val="accent1">
                    <a:lumMod val="75000"/>
                  </a:schemeClr>
                </a:solidFill>
              </a:rPr>
              <a:t>ГИСТЕРЕЗИСНЫЕ ЯВЛЕНИЯ В КАЛИЙ- И НАТРИЙСОДЕРЖАЩИХ КРИСТАЛЛАХ ТРИГЛИЦИНСУЛЬФАТА</a:t>
            </a:r>
            <a:endParaRPr lang="ru-RU" sz="231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altLang="ru-RU" sz="2889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22">
            <a:extLst>
              <a:ext uri="{FF2B5EF4-FFF2-40B4-BE49-F238E27FC236}">
                <a16:creationId xmlns:a16="http://schemas.microsoft.com/office/drawing/2014/main" id="{998B6A3A-DB59-4C3F-BCDF-CDE0F4B7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708" y="-2469392"/>
            <a:ext cx="6910585" cy="53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889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Хлопкин А. Е.</a:t>
            </a:r>
          </a:p>
        </p:txBody>
      </p:sp>
      <p:sp>
        <p:nvSpPr>
          <p:cNvPr id="8" name="Text Box 322">
            <a:extLst>
              <a:ext uri="{FF2B5EF4-FFF2-40B4-BE49-F238E27FC236}">
                <a16:creationId xmlns:a16="http://schemas.microsoft.com/office/drawing/2014/main" id="{0DE0FDA4-4A5D-4714-9F19-3CF78C8CC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870" y="-1914886"/>
            <a:ext cx="3452337" cy="35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733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Большакова Н. Н.</a:t>
            </a:r>
          </a:p>
        </p:txBody>
      </p:sp>
      <p:sp>
        <p:nvSpPr>
          <p:cNvPr id="9" name="Text Box 322">
            <a:extLst>
              <a:ext uri="{FF2B5EF4-FFF2-40B4-BE49-F238E27FC236}">
                <a16:creationId xmlns:a16="http://schemas.microsoft.com/office/drawing/2014/main" id="{53051B40-EB37-4407-A771-A3CFE9CFE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749" y="-1315315"/>
            <a:ext cx="6910585" cy="80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311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altLang="ru-RU" sz="2311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311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физики конденсированного состояния</a:t>
            </a:r>
          </a:p>
        </p:txBody>
      </p:sp>
      <p:sp>
        <p:nvSpPr>
          <p:cNvPr id="11" name="Text Box 322">
            <a:extLst>
              <a:ext uri="{FF2B5EF4-FFF2-40B4-BE49-F238E27FC236}">
                <a16:creationId xmlns:a16="http://schemas.microsoft.com/office/drawing/2014/main" id="{5C7A86A2-60CD-4D0C-B461-06DDEE7D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-91696"/>
            <a:ext cx="9748069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Сегнетоэлектрические кристаллы, используемые в инфракрасной технике, преимущественно принадлежат семейству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триглицинсульфата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Настоящая работа поставлена с целью получения информации о диэлектрических свойствах и процессах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переполяризации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кристаллов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триглицинсульфата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(ТГС), выращенных при температуре 35</a:t>
            </a:r>
            <a:r>
              <a:rPr lang="ru-RU" sz="1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 содержащих одновременно два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и K+ с концентрацией 3,0 мол.% в растворе.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Динамические процессы переключения кристаллов ТГС: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+:K+ изучены по методике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Сойера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-Тауэра. Доменная структура кристаллов визуализирована с помощью растрового электронного микроскопа на свежем сколе образца. Кристаллы подвергались высокотемпературному отжигу (~100℃) в течение шести часов с последующим медленным охлаждением. Погрешности при расчете характеристик переключения не превышали 10%.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E68CF6B-3EEC-44DF-A834-9820FE3D7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6147" y="-2593961"/>
            <a:ext cx="1521923" cy="18778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45" y="1839450"/>
            <a:ext cx="5806803" cy="30427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22">
                <a:extLst>
                  <a:ext uri="{FF2B5EF4-FFF2-40B4-BE49-F238E27FC236}">
                    <a16:creationId xmlns:a16="http://schemas.microsoft.com/office/drawing/2014/main" id="{5C7A86A2-60CD-4D0C-B461-06DDEE7D23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6652" y="1884279"/>
                <a:ext cx="2963455" cy="26930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таблице приведены результаты измерений и расчета диэлектрических проницаемостей и элементов петли гистерезиса для исследуемых кристаллов при температуре 25</a:t>
                </a:r>
                <a14:m>
                  <m:oMath xmlns:m="http://schemas.openxmlformats.org/officeDocument/2006/math">
                    <m:r>
                      <a:rPr lang="ru-RU" sz="1300">
                        <a:latin typeface="Cambria Math" panose="02040503050406030204" pitchFamily="18" charset="0"/>
                      </a:rPr>
                      <m:t>°С</m:t>
                    </m:r>
                  </m:oMath>
                </a14:m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В результате отжига величины переключаемой поляризации (</a:t>
                </a:r>
                <a14:m>
                  <m:oMath xmlns:m="http://schemas.openxmlformats.org/officeDocument/2006/math">
                    <m:r>
                      <a:rPr lang="ru-RU" sz="13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ru-RU" sz="13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эффективной диэлектрической проницаемости (</a:t>
                </a:r>
                <a14:m>
                  <m:oMath xmlns:m="http://schemas.openxmlformats.org/officeDocument/2006/math">
                    <m:r>
                      <a:rPr lang="ru-RU" sz="1300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ru-RU" sz="13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эф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возрастают, а коэрцитивного поля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3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3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ru-RU" sz="13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тангенса угла диэлектрических потерь (</a:t>
                </a:r>
                <a:r>
                  <a:rPr lang="ru-RU" sz="1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tgδ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и </a:t>
                </a:r>
                <a:r>
                  <a:rPr lang="ru-RU" sz="1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униполярности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3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sz="1300" i="1">
                        <a:latin typeface="Cambria Math" panose="02040503050406030204" pitchFamily="18" charset="0"/>
                      </a:rPr>
                      <m:t>𝜂</m:t>
                    </m:r>
                    <m:r>
                      <a:rPr lang="ru-RU" sz="13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уменьшаются.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322">
                <a:extLst>
                  <a:ext uri="{FF2B5EF4-FFF2-40B4-BE49-F238E27FC236}">
                    <a16:creationId xmlns:a16="http://schemas.microsoft.com/office/drawing/2014/main" id="{5C7A86A2-60CD-4D0C-B461-06DDEE7D2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6652" y="1884279"/>
                <a:ext cx="2963455" cy="2693045"/>
              </a:xfrm>
              <a:prstGeom prst="rect">
                <a:avLst/>
              </a:prstGeom>
              <a:blipFill>
                <a:blip r:embed="rId5"/>
                <a:stretch>
                  <a:fillRect l="-412" t="-226" r="-14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/>
          <p:nvPr/>
        </p:nvPicPr>
        <p:blipFill>
          <a:blip r:embed="rId6"/>
          <a:stretch>
            <a:fillRect/>
          </a:stretch>
        </p:blipFill>
        <p:spPr>
          <a:xfrm>
            <a:off x="40962" y="4912311"/>
            <a:ext cx="3401998" cy="2631733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7"/>
          <a:stretch>
            <a:fillRect/>
          </a:stretch>
        </p:blipFill>
        <p:spPr>
          <a:xfrm>
            <a:off x="3481861" y="4926079"/>
            <a:ext cx="3403813" cy="2603099"/>
          </a:xfrm>
          <a:prstGeom prst="rect">
            <a:avLst/>
          </a:prstGeom>
        </p:spPr>
      </p:pic>
      <p:pic>
        <p:nvPicPr>
          <p:cNvPr id="16" name="Рисунок 15" descr="C:\Users\Vladimir\Desktop\MAG DIS\pic new\чистый ТГС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861" y="8259398"/>
            <a:ext cx="1846554" cy="118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G:\2019.05.17 TGS Students\TGS Na+ K+ x 60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732" y="8255907"/>
            <a:ext cx="1584710" cy="1192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G:\2019.05.17 TGS Students\TGS Na+ K+ x 100 2 kV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759" y="8255129"/>
            <a:ext cx="1615666" cy="119367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 Box 322">
            <a:extLst>
              <a:ext uri="{FF2B5EF4-FFF2-40B4-BE49-F238E27FC236}">
                <a16:creationId xmlns:a16="http://schemas.microsoft.com/office/drawing/2014/main" id="{5C7A86A2-60CD-4D0C-B461-06DDEE7D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3" y="7589462"/>
            <a:ext cx="72677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Полевые зависимости переключаемой поляризации (а) и эффективной диэлектрической проницаемости (б), полученные для кристалла  ТГС: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(кривые 1 – до отжига, 2 – после отжига).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22">
            <a:extLst>
              <a:ext uri="{FF2B5EF4-FFF2-40B4-BE49-F238E27FC236}">
                <a16:creationId xmlns:a16="http://schemas.microsoft.com/office/drawing/2014/main" id="{5C7A86A2-60CD-4D0C-B461-06DDEE7D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62" y="9588738"/>
            <a:ext cx="5541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Рис.2. Изображения доменной структуры: а - чистого кристалла ТГС,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б,в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ТГС: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полученные при различных ускоряющих напряжениях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 – 1.5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– 2.0.</a:t>
            </a:r>
          </a:p>
        </p:txBody>
      </p:sp>
      <p:sp>
        <p:nvSpPr>
          <p:cNvPr id="21" name="Text Box 322">
            <a:extLst>
              <a:ext uri="{FF2B5EF4-FFF2-40B4-BE49-F238E27FC236}">
                <a16:creationId xmlns:a16="http://schemas.microsoft.com/office/drawing/2014/main" id="{5C7A86A2-60CD-4D0C-B461-06DDEE7D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632" y="4921629"/>
            <a:ext cx="2825724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рис.1 для исследованных кристаллов приведены полевые зависимости переключаемой поляризации (а) и рассчитанные из них кривые эффективной диэлектрической проницаемости (б). Видно, что в результате отжига переключаемая поляризация образца возрастает (порядка 18%), а выход на насыщение кривой Р(Е) наблюдается при меньших напряженностях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переполяризующего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(рис.1, а, кривая 2). </a:t>
            </a:r>
          </a:p>
        </p:txBody>
      </p:sp>
      <p:sp>
        <p:nvSpPr>
          <p:cNvPr id="26" name="Text Box 322">
            <a:extLst>
              <a:ext uri="{FF2B5EF4-FFF2-40B4-BE49-F238E27FC236}">
                <a16:creationId xmlns:a16="http://schemas.microsoft.com/office/drawing/2014/main" id="{5C7A86A2-60CD-4D0C-B461-06DDEE7D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987" y="8296077"/>
            <a:ext cx="4323991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2 приведены изображения доменных структур исследуемых кристаллов. В матрице основного домена примесного кристалла выявляется незначительное количество линзовидных доменов (б), которые занимают 4% объема образца и имеют размеры порядка 200 мкм и  40 мкм. С ростом ускоряющего напряжения до 2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линзовидные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микрозародыши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увеличиваются в размерах до 50 мкм (в). 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9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404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SW SW</dc:creator>
  <cp:lastModifiedBy>Русакова Наталья Петровна</cp:lastModifiedBy>
  <cp:revision>16</cp:revision>
  <dcterms:created xsi:type="dcterms:W3CDTF">2021-03-26T06:05:21Z</dcterms:created>
  <dcterms:modified xsi:type="dcterms:W3CDTF">2021-03-30T15:50:43Z</dcterms:modified>
</cp:coreProperties>
</file>