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9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0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9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7A85-9D39-41A4-9F63-2823C63F3D1C}" type="datetimeFigureOut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11">
            <a:extLst>
              <a:ext uri="{FF2B5EF4-FFF2-40B4-BE49-F238E27FC236}">
                <a16:creationId xmlns:a16="http://schemas.microsoft.com/office/drawing/2014/main" id="{99DBB3B9-F550-41EE-B6E9-1C5ED76D55A8}"/>
              </a:ext>
            </a:extLst>
          </p:cNvPr>
          <p:cNvSpPr/>
          <p:nvPr/>
        </p:nvSpPr>
        <p:spPr>
          <a:xfrm>
            <a:off x="-17" y="5810180"/>
            <a:ext cx="12192000" cy="1723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11">
            <a:extLst>
              <a:ext uri="{FF2B5EF4-FFF2-40B4-BE49-F238E27FC236}">
                <a16:creationId xmlns:a16="http://schemas.microsoft.com/office/drawing/2014/main" id="{5217F01B-C68D-4847-A78F-CE2B5BEECB09}"/>
              </a:ext>
            </a:extLst>
          </p:cNvPr>
          <p:cNvSpPr/>
          <p:nvPr/>
        </p:nvSpPr>
        <p:spPr>
          <a:xfrm>
            <a:off x="-13656" y="1936647"/>
            <a:ext cx="12192000" cy="1723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11">
            <a:extLst>
              <a:ext uri="{FF2B5EF4-FFF2-40B4-BE49-F238E27FC236}">
                <a16:creationId xmlns:a16="http://schemas.microsoft.com/office/drawing/2014/main" id="{601AC2B4-8CEA-424B-8CEE-1C83E80A7B5F}"/>
              </a:ext>
            </a:extLst>
          </p:cNvPr>
          <p:cNvSpPr/>
          <p:nvPr/>
        </p:nvSpPr>
        <p:spPr>
          <a:xfrm>
            <a:off x="-13656" y="3658092"/>
            <a:ext cx="12192000" cy="1723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7900" y="0"/>
            <a:ext cx="113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ПИРОЭЛЕКТРИЧЕСКИЕ СВОЙСТВА КОМПОЗИТНЫХ СЛОИСТЫХ МАТЕРИАЛОВ НА ОСНОВЕ МОНОКРИСТАЛЛИЧЕСКИХ ПЛАСТИН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AlGaN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2237" y="428336"/>
            <a:ext cx="1581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Шустова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9131" y="809694"/>
            <a:ext cx="650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физики конденсированного состояния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687" y="613949"/>
            <a:ext cx="454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Руководители: А.В.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Солнышкин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О.Н. Сергеева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17" y="1088690"/>
            <a:ext cx="12178361" cy="174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856406" y="983340"/>
            <a:ext cx="447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13656" y="129345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Нитрид алюминия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нитрид галлия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высокими значениями спонтанной поляризации и пироэлектрических коэффициентов, а также малыми величинами диэлектрической проницаемости и диэлектрических потерь, что способствует прикладному использованию данных материалов наравне с сегнетоэлектриками. Формирование чередующихся слоев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приводить к особым пьезоэлектрическим и пьезоэлектрическим свойствам за счет образования гетеропереходов с системой объемных зарядов.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2750" y="1817990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эксперимента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29693" y="5714215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17" y="2964393"/>
            <a:ext cx="692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проводились динамическим методом с использованием модулированного лазерного излучения с длиной волны 980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модуляции варьировалась в пределах от 1 Гц до 1 МГц.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3656" y="2124950"/>
            <a:ext cx="690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монокристаллических слоистых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гетероструктур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толщиной ≈200 мкм выращивались методом хлор-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гидридной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эпитаксии на подложках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/Si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После выращивания подложка была удалена. На ее место наносилась платина. На противоположной стороне были сформированы платиновые квадратные электроны со стороной 1 мм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596736" y="2299887"/>
            <a:ext cx="5362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6004312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в таблице результаты свидетельствуют о том, что образование слоев Al</a:t>
            </a:r>
            <a:r>
              <a:rPr lang="ru-RU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ru-RU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1−x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может приводить как к увеличению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пирокоэффициента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композита (при отсутствии промежуточного слоя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образец № 2), так и к его уменьшению (при наличии промежуточного слоя, образец № 1) по сравнению с пироэлектрическим коэффициентом чистого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таблицы следует, что это различие может достигать двукратного значения. Величина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пирокоэффициента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рассчитанная для композита № 2, является одной из самых больших из наблюдаемых в кристаллах нитрида алюминия. Это подтверждает наш вывод о решающей роли образования более резкой границы раздела системы гетеропереходов в образце № 2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05729"/>
              </p:ext>
            </p:extLst>
          </p:nvPr>
        </p:nvGraphicFramePr>
        <p:xfrm>
          <a:off x="6292183" y="4579524"/>
          <a:ext cx="5845172" cy="11076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3501526136"/>
                    </a:ext>
                  </a:extLst>
                </a:gridCol>
                <a:gridCol w="1431924">
                  <a:extLst>
                    <a:ext uri="{9D8B030D-6E8A-4147-A177-3AD203B41FA5}">
                      <a16:colId xmlns:a16="http://schemas.microsoft.com/office/drawing/2014/main" val="3031133114"/>
                    </a:ext>
                  </a:extLst>
                </a:gridCol>
                <a:gridCol w="1431924">
                  <a:extLst>
                    <a:ext uri="{9D8B030D-6E8A-4147-A177-3AD203B41FA5}">
                      <a16:colId xmlns:a16="http://schemas.microsoft.com/office/drawing/2014/main" val="1423669072"/>
                    </a:ext>
                  </a:extLst>
                </a:gridCol>
                <a:gridCol w="1431924">
                  <a:extLst>
                    <a:ext uri="{9D8B030D-6E8A-4147-A177-3AD203B41FA5}">
                      <a16:colId xmlns:a16="http://schemas.microsoft.com/office/drawing/2014/main" val="4062706801"/>
                    </a:ext>
                  </a:extLst>
                </a:gridCol>
              </a:tblGrid>
              <a:tr h="421858"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Толщина образца, мкм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Элементный состав (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Al/N)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Пирокоэффициент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γ,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мкКл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/(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900" b="1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·K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972092"/>
                  </a:ext>
                </a:extLst>
              </a:tr>
              <a:tr h="222952"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AlN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u-RU" sz="9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9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1−x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9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AlN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(№ 1)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53.2/46.8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007680"/>
                  </a:ext>
                </a:extLst>
              </a:tr>
              <a:tr h="222952"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AlN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u-RU" sz="9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ru-RU" sz="900" b="1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1−x</a:t>
                      </a:r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(№ 2)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50.9/49.1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876435"/>
                  </a:ext>
                </a:extLst>
              </a:tr>
              <a:tr h="222952">
                <a:tc>
                  <a:txBody>
                    <a:bodyPr/>
                    <a:lstStyle/>
                    <a:p>
                      <a:r>
                        <a:rPr lang="en-US" sz="9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AlN</a:t>
                      </a: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(№ 3) 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51.1/48.9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9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92405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2219" y="3556836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-13656" y="5402603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 Типичные  осциллограммы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пирооткликов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гетероструктур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отличающиеся по амплитуде, на частотах : а) 1 Гц; б) 100 Гц; в) 1000 Гц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-16639" y="3899345"/>
            <a:ext cx="3257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981823" y="3945896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976179" y="3945896"/>
            <a:ext cx="335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BEE18F-F1D5-45C0-8AD0-C941E2BE54A3}"/>
                  </a:ext>
                </a:extLst>
              </p:cNvPr>
              <p:cNvSpPr txBox="1"/>
              <p:nvPr/>
            </p:nvSpPr>
            <p:spPr>
              <a:xfrm>
                <a:off x="8027959" y="4139102"/>
                <a:ext cx="1887415" cy="3500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ru-RU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𝑐𝑑</m:t>
                          </m:r>
                        </m:num>
                        <m:den>
                          <m:sSub>
                            <m:sSubPr>
                              <m:ctrlPr>
                                <a:rPr lang="ru-RU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1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BEE18F-F1D5-45C0-8AD0-C941E2BE5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959" y="4139102"/>
                <a:ext cx="1887415" cy="350096"/>
              </a:xfrm>
              <a:prstGeom prst="rect">
                <a:avLst/>
              </a:prstGeom>
              <a:blipFill>
                <a:blip r:embed="rId2"/>
                <a:stretch>
                  <a:fillRect t="-3509" b="-140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Рисунок 32" descr="D:\Научная деятельность\Магистерская\Рисунки к магистерской\Ко 2 главе\Пироустановка.tif">
            <a:extLst>
              <a:ext uri="{FF2B5EF4-FFF2-40B4-BE49-F238E27FC236}">
                <a16:creationId xmlns:a16="http://schemas.microsoft.com/office/drawing/2014/main" id="{63AD83BD-519B-4F93-822A-75418DFA4239}"/>
              </a:ext>
            </a:extLst>
          </p:cNvPr>
          <p:cNvPicPr/>
          <p:nvPr/>
        </p:nvPicPr>
        <p:blipFill>
          <a:blip r:embed="rId3" cstate="print"/>
          <a:srcRect l="3125" t="23339" r="3645" b="35775"/>
          <a:stretch>
            <a:fillRect/>
          </a:stretch>
        </p:blipFill>
        <p:spPr bwMode="auto">
          <a:xfrm>
            <a:off x="7369892" y="2140514"/>
            <a:ext cx="4361346" cy="107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8398B5F-08A1-466B-8072-C27BAFBAE2B5}"/>
              </a:ext>
            </a:extLst>
          </p:cNvPr>
          <p:cNvSpPr txBox="1"/>
          <p:nvPr/>
        </p:nvSpPr>
        <p:spPr>
          <a:xfrm>
            <a:off x="6292183" y="3881203"/>
            <a:ext cx="4078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Пирокоэффециент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рассчитывался по формуле: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6356CF3-0737-4CD4-A685-4DB8A5B8FED6}"/>
              </a:ext>
            </a:extLst>
          </p:cNvPr>
          <p:cNvSpPr txBox="1"/>
          <p:nvPr/>
        </p:nvSpPr>
        <p:spPr>
          <a:xfrm>
            <a:off x="7369892" y="3226447"/>
            <a:ext cx="4808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Схема установки по исследования пироэлектрической активности динамическим методом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8917F3-95D9-48CD-A5D9-21CBAEDC2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318" y="3927302"/>
            <a:ext cx="1823085" cy="14287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2247802-4A06-4D1E-A738-EA2257B32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3703" y="3970151"/>
            <a:ext cx="1845945" cy="140589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4036441-7301-4B8B-93B9-10A440E6F8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1948" y="3970151"/>
            <a:ext cx="1703070" cy="141732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E79F2F7-0710-4BC6-8A75-F733D26214B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97" b="2433"/>
          <a:stretch/>
        </p:blipFill>
        <p:spPr>
          <a:xfrm>
            <a:off x="-16639" y="-1596"/>
            <a:ext cx="90697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18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401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</vt:vector>
  </TitlesOfParts>
  <Company>Tver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Шустова Ольга Александровна</dc:creator>
  <cp:lastModifiedBy>Русакова Наталья Петровна</cp:lastModifiedBy>
  <cp:revision>44</cp:revision>
  <dcterms:created xsi:type="dcterms:W3CDTF">2021-03-16T10:19:27Z</dcterms:created>
  <dcterms:modified xsi:type="dcterms:W3CDTF">2021-03-25T09:17:20Z</dcterms:modified>
</cp:coreProperties>
</file>