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964188" cy="2196306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753">
          <p15:clr>
            <a:srgbClr val="A4A3A4"/>
          </p15:clr>
        </p15:guide>
        <p15:guide id="2" pos="6918">
          <p15:clr>
            <a:srgbClr val="A4A3A4"/>
          </p15:clr>
        </p15:guide>
        <p15:guide id="3" orient="horz" pos="6918">
          <p15:clr>
            <a:srgbClr val="A4A3A4"/>
          </p15:clr>
        </p15:guide>
        <p15:guide id="4" pos="97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0000"/>
    <a:srgbClr val="A50021"/>
    <a:srgbClr val="99CCFF"/>
    <a:srgbClr val="660033"/>
    <a:srgbClr val="FFCC66"/>
    <a:srgbClr val="FF9933"/>
    <a:srgbClr val="FF9966"/>
    <a:srgbClr val="66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713" autoAdjust="0"/>
    <p:restoredTop sz="94746" autoAdjust="0"/>
  </p:normalViewPr>
  <p:slideViewPr>
    <p:cSldViewPr>
      <p:cViewPr varScale="1">
        <p:scale>
          <a:sx n="41" d="100"/>
          <a:sy n="41" d="100"/>
        </p:scale>
        <p:origin x="1434" y="198"/>
      </p:cViewPr>
      <p:guideLst>
        <p:guide orient="horz" pos="9753"/>
        <p:guide pos="6918"/>
        <p:guide orient="horz" pos="6918"/>
        <p:guide pos="97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0C678-467C-4F11-9452-4B6B201C39F8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37674-A365-40D5-A806-0892877DF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2604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458F4-A414-46FA-B6F8-32F9E9C2B9DC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08F79-8B1C-4D45-B6C8-2DA5003175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62169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2825" y="685800"/>
            <a:ext cx="48323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</p:spTree>
    <p:extLst>
      <p:ext uri="{BB962C8B-B14F-4D97-AF65-F5344CB8AC3E}">
        <p14:creationId xmlns:p14="http://schemas.microsoft.com/office/powerpoint/2010/main" val="36531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3154" y="6822569"/>
            <a:ext cx="26317881" cy="470789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70" y="12445923"/>
            <a:ext cx="21676049" cy="561209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DFBE8-50CC-44F6-9E9B-B5257B68B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34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7A36E-3A6B-40AF-AFE0-B2FC75912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17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2450435" y="879424"/>
            <a:ext cx="6964984" cy="187403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48770" y="879424"/>
            <a:ext cx="20686808" cy="187403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A400-B6F7-4CCA-952D-468BB6B52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59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21C6E-450D-4E25-8867-8FF2A4F55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50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6250" y="14113562"/>
            <a:ext cx="26320119" cy="43622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46250" y="9308826"/>
            <a:ext cx="26320119" cy="480473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1A438-C444-4E8D-963F-24F2FDB1D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7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48769" y="5125653"/>
            <a:ext cx="13824777" cy="144941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588405" y="5125653"/>
            <a:ext cx="13827015" cy="144941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843E9-1117-4B1B-9185-1C23B921C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2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8769" y="4916213"/>
            <a:ext cx="13681539" cy="20493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48769" y="6965574"/>
            <a:ext cx="13681539" cy="1265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729405" y="4916213"/>
            <a:ext cx="13686015" cy="20493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729405" y="6965574"/>
            <a:ext cx="13686015" cy="1265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86D35-0CB3-4260-9DA3-F2C392654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0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7C750-BCC0-4023-8742-35ACC80DD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2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76397-6FF5-4029-BE78-A47D18EC1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3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770" y="874920"/>
            <a:ext cx="10185618" cy="37215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05913" y="874920"/>
            <a:ext cx="17309507" cy="187448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8770" y="4596423"/>
            <a:ext cx="10185618" cy="15023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9CE47-37AB-4850-BDEE-D6B6202D4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8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742" y="15374707"/>
            <a:ext cx="18578513" cy="18140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69742" y="1962657"/>
            <a:ext cx="18578513" cy="13177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69742" y="17188729"/>
            <a:ext cx="18578513" cy="25785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BD069-F0AB-4049-9CAB-C874C800D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8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8770" y="879424"/>
            <a:ext cx="27866650" cy="366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2401" tIns="151200" rIns="302401" bIns="151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8770" y="5125653"/>
            <a:ext cx="27866650" cy="14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2401" tIns="151200" rIns="302401" bIns="151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8769" y="20001533"/>
            <a:ext cx="7224604" cy="152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2401" tIns="151200" rIns="302401" bIns="151200" numCol="1" anchor="t" anchorCtr="0" compatLnSpc="1">
            <a:prstTxWarp prst="textNoShape">
              <a:avLst/>
            </a:prstTxWarp>
          </a:bodyPr>
          <a:lstStyle>
            <a:lvl1pPr>
              <a:defRPr sz="47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79525" y="20001533"/>
            <a:ext cx="9805139" cy="152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2401" tIns="151200" rIns="302401" bIns="151200" numCol="1" anchor="t" anchorCtr="0" compatLnSpc="1">
            <a:prstTxWarp prst="textNoShape">
              <a:avLst/>
            </a:prstTxWarp>
          </a:bodyPr>
          <a:lstStyle>
            <a:lvl1pPr algn="ctr">
              <a:defRPr sz="4700"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190815" y="20001533"/>
            <a:ext cx="7224604" cy="152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2401" tIns="151200" rIns="302401" bIns="151200" numCol="1" anchor="t" anchorCtr="0" compatLnSpc="1">
            <a:prstTxWarp prst="textNoShape">
              <a:avLst/>
            </a:prstTxWarp>
          </a:bodyPr>
          <a:lstStyle>
            <a:lvl1pPr algn="r">
              <a:defRPr sz="4700"/>
            </a:lvl1pPr>
          </a:lstStyle>
          <a:p>
            <a:pPr>
              <a:defRPr/>
            </a:pPr>
            <a:fld id="{8C609373-2713-403B-ACEA-AC5AB208D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defTabSz="3024188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defTabSz="3024188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defTabSz="3024188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defTabSz="3024188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133475" indent="-1133475" algn="l" defTabSz="3024188" rtl="0" eaLnBrk="0" fontAlgn="base" hangingPunct="0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  <a:ea typeface="+mn-ea"/>
          <a:cs typeface="+mn-cs"/>
        </a:defRPr>
      </a:lvl1pPr>
      <a:lvl2pPr marL="2455863" indent="-944563" algn="l" defTabSz="3024188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  <a:cs typeface="+mn-cs"/>
        </a:defRPr>
      </a:lvl2pPr>
      <a:lvl3pPr marL="3779838" indent="-755650" algn="l" defTabSz="3024188" rtl="0" eaLnBrk="0" fontAlgn="base" hangingPunct="0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  <a:cs typeface="+mn-cs"/>
        </a:defRPr>
      </a:lvl3pPr>
      <a:lvl4pPr marL="5291138" indent="-755650" algn="l" defTabSz="3024188" rtl="0" eaLnBrk="0" fontAlgn="base" hangingPunct="0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  <a:cs typeface="+mn-cs"/>
        </a:defRPr>
      </a:lvl4pPr>
      <a:lvl5pPr marL="6804025" indent="-757238" algn="l" defTabSz="3024188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5pPr>
      <a:lvl6pPr marL="7261225" indent="-757238" algn="l" defTabSz="3024188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6pPr>
      <a:lvl7pPr marL="7718425" indent="-757238" algn="l" defTabSz="3024188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7pPr>
      <a:lvl8pPr marL="8175625" indent="-757238" algn="l" defTabSz="3024188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8pPr>
      <a:lvl9pPr marL="8632825" indent="-757238" algn="l" defTabSz="3024188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528766" y="-719769"/>
            <a:ext cx="26346976" cy="300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667" tIns="37333" rIns="74667" bIns="37333">
            <a:spAutoFit/>
          </a:bodyPr>
          <a:lstStyle>
            <a:lvl1pPr defTabSz="3024188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024188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024188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024188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024188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5400" b="1" dirty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5400" b="1" dirty="0">
                <a:solidFill>
                  <a:srgbClr val="660066"/>
                </a:solidFill>
              </a:rPr>
              <a:t> 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endParaRPr lang="en-US" altLang="ru-RU" sz="11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600" dirty="0">
                <a:solidFill>
                  <a:srgbClr val="FF0000"/>
                </a:solidFill>
              </a:rPr>
              <a:t>   </a:t>
            </a:r>
          </a:p>
          <a:p>
            <a:pPr>
              <a:spcBef>
                <a:spcPts val="0"/>
              </a:spcBef>
              <a:buNone/>
            </a:pPr>
            <a:endParaRPr lang="ru-RU" altLang="ru-RU" sz="3600" b="1" i="1" baseline="300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3300" b="1" i="1" dirty="0">
                <a:solidFill>
                  <a:srgbClr val="008000"/>
                </a:solidFill>
              </a:rPr>
              <a:t>Тверской государственный университет, кафедра физики конденсированного состояния</a:t>
            </a:r>
            <a:endParaRPr lang="en-US" altLang="ru-RU" sz="3300" b="1" i="1" dirty="0">
              <a:solidFill>
                <a:srgbClr val="008000"/>
              </a:solidFill>
            </a:endParaRPr>
          </a:p>
        </p:txBody>
      </p:sp>
      <p:sp>
        <p:nvSpPr>
          <p:cNvPr id="3080" name="AutoShape 65"/>
          <p:cNvSpPr>
            <a:spLocks noChangeArrowheads="1"/>
          </p:cNvSpPr>
          <p:nvPr/>
        </p:nvSpPr>
        <p:spPr bwMode="auto">
          <a:xfrm>
            <a:off x="280985" y="8278410"/>
            <a:ext cx="30379487" cy="13504321"/>
          </a:xfrm>
          <a:prstGeom prst="roundRect">
            <a:avLst>
              <a:gd name="adj" fmla="val 7644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4" name="Rectangle 265"/>
          <p:cNvSpPr>
            <a:spLocks noChangeArrowheads="1"/>
          </p:cNvSpPr>
          <p:nvPr/>
        </p:nvSpPr>
        <p:spPr bwMode="auto">
          <a:xfrm>
            <a:off x="1" y="8284150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" y="8324687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6" name="Rectangle 269"/>
          <p:cNvSpPr>
            <a:spLocks noChangeArrowheads="1"/>
          </p:cNvSpPr>
          <p:nvPr/>
        </p:nvSpPr>
        <p:spPr bwMode="auto">
          <a:xfrm>
            <a:off x="1" y="8324687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7" name="Rectangle 279"/>
          <p:cNvSpPr>
            <a:spLocks noChangeArrowheads="1"/>
          </p:cNvSpPr>
          <p:nvPr/>
        </p:nvSpPr>
        <p:spPr bwMode="auto">
          <a:xfrm>
            <a:off x="1" y="8284150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8" name="Rectangle 281"/>
          <p:cNvSpPr>
            <a:spLocks noChangeArrowheads="1"/>
          </p:cNvSpPr>
          <p:nvPr/>
        </p:nvSpPr>
        <p:spPr bwMode="auto">
          <a:xfrm>
            <a:off x="1" y="8287529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9" name="Rectangle 287"/>
          <p:cNvSpPr>
            <a:spLocks noChangeArrowheads="1"/>
          </p:cNvSpPr>
          <p:nvPr/>
        </p:nvSpPr>
        <p:spPr bwMode="auto">
          <a:xfrm>
            <a:off x="1" y="8287529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0" name="AutoShape 289"/>
          <p:cNvSpPr>
            <a:spLocks noChangeArrowheads="1"/>
          </p:cNvSpPr>
          <p:nvPr/>
        </p:nvSpPr>
        <p:spPr bwMode="auto">
          <a:xfrm>
            <a:off x="370213" y="3815191"/>
            <a:ext cx="30442709" cy="480812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660066"/>
            </a:solidFill>
            <a:round/>
            <a:headEnd/>
            <a:tailEnd/>
          </a:ln>
        </p:spPr>
        <p:txBody>
          <a:bodyPr wrap="none" lIns="74667" tIns="37333" rIns="74667" bIns="37333" anchor="ctr"/>
          <a:lstStyle>
            <a:lvl1pPr defTabSz="3024188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024188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024188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024188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024188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ОБЪЕКТЫ ИССЛЕДОВАНИЯ</a:t>
            </a:r>
          </a:p>
        </p:txBody>
      </p:sp>
      <p:sp>
        <p:nvSpPr>
          <p:cNvPr id="3092" name="AutoShape 304"/>
          <p:cNvSpPr>
            <a:spLocks noChangeArrowheads="1"/>
          </p:cNvSpPr>
          <p:nvPr/>
        </p:nvSpPr>
        <p:spPr bwMode="auto">
          <a:xfrm>
            <a:off x="280985" y="7417135"/>
            <a:ext cx="30442709" cy="480811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4667" tIns="37333" rIns="74667" bIns="37333" anchor="ctr"/>
          <a:lstStyle>
            <a:lvl1pPr defTabSz="3024188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024188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024188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024188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024188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</a:p>
        </p:txBody>
      </p:sp>
      <p:sp>
        <p:nvSpPr>
          <p:cNvPr id="3093" name="Rectangle 307"/>
          <p:cNvSpPr>
            <a:spLocks noChangeArrowheads="1"/>
          </p:cNvSpPr>
          <p:nvPr/>
        </p:nvSpPr>
        <p:spPr bwMode="auto">
          <a:xfrm>
            <a:off x="684450" y="4306538"/>
            <a:ext cx="29649869" cy="266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670" tIns="37335" rIns="74670" bIns="37335" anchor="ctr">
            <a:spAutoFit/>
          </a:bodyPr>
          <a:lstStyle>
            <a:lvl1pPr defTabSz="746125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46125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46125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46125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46125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457200" algn="just">
              <a:spcBef>
                <a:spcPts val="0"/>
              </a:spcBef>
              <a:buNone/>
            </a:pPr>
            <a:endParaRPr lang="ru-RU" sz="2400" b="1" dirty="0">
              <a:solidFill>
                <a:srgbClr val="008000"/>
              </a:solidFill>
            </a:endParaRPr>
          </a:p>
          <a:p>
            <a:pPr indent="45720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8000"/>
                </a:solidFill>
              </a:rPr>
              <a:t>Сегнетоэлектрический кристалл Sn2P2S6 (SPS), </a:t>
            </a:r>
            <a:r>
              <a:rPr lang="ru-RU" sz="2400" b="1" dirty="0" err="1">
                <a:solidFill>
                  <a:srgbClr val="008000"/>
                </a:solidFill>
              </a:rPr>
              <a:t>тиогиподифосфат</a:t>
            </a:r>
            <a:r>
              <a:rPr lang="ru-RU" sz="2400" b="1" dirty="0">
                <a:solidFill>
                  <a:srgbClr val="008000"/>
                </a:solidFill>
              </a:rPr>
              <a:t> олова, является </a:t>
            </a:r>
            <a:r>
              <a:rPr lang="ru-RU" sz="2400" b="1" dirty="0" err="1">
                <a:solidFill>
                  <a:srgbClr val="008000"/>
                </a:solidFill>
              </a:rPr>
              <a:t>фотоактивной</a:t>
            </a:r>
            <a:r>
              <a:rPr lang="ru-RU" sz="2400" b="1" dirty="0">
                <a:solidFill>
                  <a:srgbClr val="008000"/>
                </a:solidFill>
              </a:rPr>
              <a:t> средой и перспективным материалом для </a:t>
            </a:r>
            <a:r>
              <a:rPr lang="ru-RU" sz="2400" b="1" dirty="0" err="1">
                <a:solidFill>
                  <a:srgbClr val="008000"/>
                </a:solidFill>
              </a:rPr>
              <a:t>фоторефрактивной</a:t>
            </a:r>
            <a:r>
              <a:rPr lang="ru-RU" sz="2400" b="1" dirty="0">
                <a:solidFill>
                  <a:srgbClr val="008000"/>
                </a:solidFill>
              </a:rPr>
              <a:t> записи информации </a:t>
            </a:r>
            <a:r>
              <a:rPr lang="en-US" sz="2400" b="1" dirty="0">
                <a:solidFill>
                  <a:srgbClr val="008000"/>
                </a:solidFill>
              </a:rPr>
              <a:t>.</a:t>
            </a:r>
            <a:r>
              <a:rPr lang="ru-RU" sz="2400" b="1" dirty="0">
                <a:solidFill>
                  <a:srgbClr val="008000"/>
                </a:solidFill>
              </a:rPr>
              <a:t> Пленочные </a:t>
            </a:r>
            <a:r>
              <a:rPr lang="ru-RU" sz="2400" b="1" dirty="0" err="1">
                <a:solidFill>
                  <a:srgbClr val="008000"/>
                </a:solidFill>
              </a:rPr>
              <a:t>гетероструктуры</a:t>
            </a:r>
            <a:r>
              <a:rPr lang="ru-RU" sz="2400" b="1" dirty="0">
                <a:solidFill>
                  <a:srgbClr val="008000"/>
                </a:solidFill>
              </a:rPr>
              <a:t> на основе Sn2P2S6 были сформированы с помощью метода вакуумного термического испарения в квазизамкнутом объеме (метод «горячей стенки») в НИИ физики ЮФУ .</a:t>
            </a:r>
            <a:endParaRPr lang="en-US" sz="2400" b="1" dirty="0">
              <a:solidFill>
                <a:srgbClr val="008000"/>
              </a:solidFill>
            </a:endParaRPr>
          </a:p>
          <a:p>
            <a:pPr indent="45720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8000"/>
                </a:solidFill>
              </a:rPr>
              <a:t>В работе исследовались температурные зависимости электрической емкости и тангенса угла диэлектрических потерь в тонких пленках сегнетоэлектрика-полупроводника Sn2P2S6, а также влияние подсветки красным и зеленым лазерами на изменение  диэлектрических свойств.</a:t>
            </a:r>
            <a:endParaRPr lang="en-US" sz="2400" b="1" dirty="0">
              <a:solidFill>
                <a:srgbClr val="008000"/>
              </a:solidFill>
            </a:endParaRPr>
          </a:p>
          <a:p>
            <a:pPr indent="45720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8000"/>
                </a:solidFill>
              </a:rPr>
              <a:t>Диэлектрические свойства исследовались с помощью измерителя </a:t>
            </a:r>
            <a:r>
              <a:rPr lang="ru-RU" sz="2400" b="1" dirty="0" err="1">
                <a:solidFill>
                  <a:srgbClr val="008000"/>
                </a:solidFill>
              </a:rPr>
              <a:t>иммитанса</a:t>
            </a:r>
            <a:r>
              <a:rPr lang="ru-RU" sz="2400" b="1" dirty="0">
                <a:solidFill>
                  <a:srgbClr val="008000"/>
                </a:solidFill>
              </a:rPr>
              <a:t> Е7-20 в диапазоне частот от 25 Гц до 1 МГц.</a:t>
            </a:r>
          </a:p>
        </p:txBody>
      </p:sp>
      <p:sp>
        <p:nvSpPr>
          <p:cNvPr id="3095" name="Rectangle 321"/>
          <p:cNvSpPr>
            <a:spLocks noChangeArrowheads="1"/>
          </p:cNvSpPr>
          <p:nvPr/>
        </p:nvSpPr>
        <p:spPr bwMode="auto">
          <a:xfrm>
            <a:off x="1" y="9760366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6" name="Rectangle 323"/>
          <p:cNvSpPr>
            <a:spLocks noChangeArrowheads="1"/>
          </p:cNvSpPr>
          <p:nvPr/>
        </p:nvSpPr>
        <p:spPr bwMode="auto">
          <a:xfrm>
            <a:off x="1" y="9763743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7" name="Rectangle 333"/>
          <p:cNvSpPr>
            <a:spLocks noChangeArrowheads="1"/>
          </p:cNvSpPr>
          <p:nvPr/>
        </p:nvSpPr>
        <p:spPr bwMode="auto">
          <a:xfrm>
            <a:off x="1" y="10280588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8" name="Rectangle 338"/>
          <p:cNvSpPr>
            <a:spLocks noChangeArrowheads="1"/>
          </p:cNvSpPr>
          <p:nvPr/>
        </p:nvSpPr>
        <p:spPr bwMode="auto">
          <a:xfrm>
            <a:off x="1" y="9638755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9" name="Rectangle 340"/>
          <p:cNvSpPr>
            <a:spLocks noChangeArrowheads="1"/>
          </p:cNvSpPr>
          <p:nvPr/>
        </p:nvSpPr>
        <p:spPr bwMode="auto">
          <a:xfrm>
            <a:off x="1" y="9675914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100" name="Rectangle 344"/>
          <p:cNvSpPr>
            <a:spLocks noChangeArrowheads="1"/>
          </p:cNvSpPr>
          <p:nvPr/>
        </p:nvSpPr>
        <p:spPr bwMode="auto">
          <a:xfrm>
            <a:off x="1" y="9513766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101" name="Rectangle 346"/>
          <p:cNvSpPr>
            <a:spLocks noChangeArrowheads="1"/>
          </p:cNvSpPr>
          <p:nvPr/>
        </p:nvSpPr>
        <p:spPr bwMode="auto">
          <a:xfrm>
            <a:off x="1" y="9534035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103" name="Rectangle 55"/>
          <p:cNvSpPr>
            <a:spLocks noChangeArrowheads="1"/>
          </p:cNvSpPr>
          <p:nvPr/>
        </p:nvSpPr>
        <p:spPr bwMode="auto">
          <a:xfrm>
            <a:off x="1" y="-507831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104" name="Rectangle 57"/>
          <p:cNvSpPr>
            <a:spLocks noChangeArrowheads="1"/>
          </p:cNvSpPr>
          <p:nvPr/>
        </p:nvSpPr>
        <p:spPr bwMode="auto">
          <a:xfrm>
            <a:off x="1" y="-507831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2" name="Прямоугольник 1"/>
          <p:cNvSpPr/>
          <p:nvPr/>
        </p:nvSpPr>
        <p:spPr>
          <a:xfrm>
            <a:off x="4925572" y="15307624"/>
            <a:ext cx="15478736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</p:txBody>
      </p:sp>
      <p:sp>
        <p:nvSpPr>
          <p:cNvPr id="66" name="Rectangle 307"/>
          <p:cNvSpPr>
            <a:spLocks noChangeArrowheads="1"/>
          </p:cNvSpPr>
          <p:nvPr/>
        </p:nvSpPr>
        <p:spPr bwMode="auto">
          <a:xfrm>
            <a:off x="370213" y="18283731"/>
            <a:ext cx="17236118" cy="147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670" tIns="37335" rIns="74670" bIns="37335" anchor="ctr">
            <a:spAutoFit/>
          </a:bodyPr>
          <a:lstStyle>
            <a:lvl1pPr defTabSz="746125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46125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46125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46125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46125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457200">
              <a:buNone/>
            </a:pPr>
            <a:endParaRPr lang="ru-RU" sz="2400" b="1" dirty="0">
              <a:solidFill>
                <a:schemeClr val="accent2"/>
              </a:solidFill>
            </a:endParaRPr>
          </a:p>
          <a:p>
            <a:pPr indent="457200" algn="just">
              <a:buNone/>
            </a:pPr>
            <a:endParaRPr lang="ru-RU" sz="3200" i="1" dirty="0">
              <a:solidFill>
                <a:schemeClr val="accent2"/>
              </a:solidFill>
            </a:endParaRPr>
          </a:p>
          <a:p>
            <a:pPr indent="457200">
              <a:buNone/>
            </a:pP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69" name="AutoShape 65"/>
          <p:cNvSpPr>
            <a:spLocks noChangeArrowheads="1"/>
          </p:cNvSpPr>
          <p:nvPr/>
        </p:nvSpPr>
        <p:spPr bwMode="auto">
          <a:xfrm>
            <a:off x="283596" y="4592651"/>
            <a:ext cx="30212166" cy="2580685"/>
          </a:xfrm>
          <a:prstGeom prst="roundRect">
            <a:avLst>
              <a:gd name="adj" fmla="val 7644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pic>
        <p:nvPicPr>
          <p:cNvPr id="2049" name="Рисунок 21" descr="12_40-60 x 3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456" y="19032635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197241" y="12122756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9793" y="8324687"/>
            <a:ext cx="143822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>
                <a:solidFill>
                  <a:srgbClr val="008000"/>
                </a:solidFill>
              </a:rPr>
              <a:t>Частотные зависимости ёмкости были получены при величине измерительного напряжения 1 В. На рис. 1 (а)  представлены частотные зависимости емкости, полученные как без подсветки, так и при освещении плёнок излучением с различной длиной волны. Облучение лазером приводит к увеличению емкости образца на низких частотах. В частности, при облучении красным лазером емкость на частоте 100 Гц увеличивается в 5 раз. При частоте измерительного сигнала свыше 10 кГц зависимости практически совпадают как без подсветки, так и с подсветками. На рис. 1 (б) представлено влияние подсветки  на тангенс угла диэлектрических потерь. Установлено, что  при облучении лазером </a:t>
            </a:r>
            <a:r>
              <a:rPr lang="en-US" sz="2400" dirty="0" err="1">
                <a:solidFill>
                  <a:srgbClr val="008000"/>
                </a:solidFill>
              </a:rPr>
              <a:t>tg</a:t>
            </a:r>
            <a:r>
              <a:rPr lang="el-GR" sz="2400" dirty="0">
                <a:solidFill>
                  <a:srgbClr val="008000"/>
                </a:solidFill>
                <a:latin typeface="Times New Roman"/>
                <a:cs typeface="Times New Roman"/>
              </a:rPr>
              <a:t>δ</a:t>
            </a:r>
            <a:r>
              <a:rPr lang="ru-RU" sz="2400" dirty="0">
                <a:solidFill>
                  <a:srgbClr val="008000"/>
                </a:solidFill>
              </a:rPr>
              <a:t> увеличивается. Кроме того, облучение лазером приводит к появлению максимума </a:t>
            </a:r>
            <a:r>
              <a:rPr lang="en-US" sz="2400" dirty="0" err="1">
                <a:solidFill>
                  <a:srgbClr val="008000"/>
                </a:solidFill>
              </a:rPr>
              <a:t>tg</a:t>
            </a:r>
            <a:r>
              <a:rPr lang="el-GR" sz="2400" dirty="0">
                <a:solidFill>
                  <a:srgbClr val="008000"/>
                </a:solidFill>
                <a:latin typeface="Times New Roman"/>
                <a:cs typeface="Times New Roman"/>
              </a:rPr>
              <a:t>δ</a:t>
            </a:r>
            <a:r>
              <a:rPr lang="ru-RU" sz="2400" dirty="0">
                <a:solidFill>
                  <a:srgbClr val="008000"/>
                </a:solidFill>
              </a:rPr>
              <a:t>  на частоте около 10</a:t>
            </a:r>
            <a:r>
              <a:rPr lang="ru-RU" sz="2400" baseline="30000" dirty="0">
                <a:solidFill>
                  <a:srgbClr val="008000"/>
                </a:solidFill>
              </a:rPr>
              <a:t>3</a:t>
            </a:r>
            <a:r>
              <a:rPr lang="ru-RU" sz="2400" dirty="0">
                <a:solidFill>
                  <a:srgbClr val="008000"/>
                </a:solidFill>
              </a:rPr>
              <a:t> Гц.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1114" y="1469925"/>
            <a:ext cx="201839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endParaRPr lang="ru-RU" dirty="0"/>
          </a:p>
          <a:p>
            <a:pPr algn="ctr">
              <a:spcBef>
                <a:spcPts val="0"/>
              </a:spcBef>
              <a:buNone/>
            </a:pPr>
            <a:r>
              <a:rPr lang="ru-RU" sz="4800" dirty="0"/>
              <a:t>В.В. Иванов, руководитель: И.Л. Кислова </a:t>
            </a:r>
            <a:endParaRPr lang="en-US" sz="4800" baseline="30000" dirty="0"/>
          </a:p>
          <a:p>
            <a:endParaRPr lang="ru-RU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116498" y="18830403"/>
            <a:ext cx="134679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/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 Частотные зависимости емкости (а) и тангенса угла диэлектрических потерь (б) в </a:t>
            </a:r>
            <a:r>
              <a:rPr lang="ru-RU" altLang="ru-RU" sz="20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образце </a:t>
            </a:r>
            <a:r>
              <a:rPr lang="ru-RU" sz="2000" b="1" dirty="0"/>
              <a:t>SPS при комнатной температуре без подсветки и при облучении красным и зеленым лазером.</a:t>
            </a:r>
            <a:endParaRPr kumimoji="0" lang="ru-RU" altLang="ru-RU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2703" y="18002311"/>
            <a:ext cx="12421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               а)                                                                                   б)                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38378" y="15482031"/>
            <a:ext cx="12385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Рис.2 Температурная зависимость диэлектрической проницаемости и тангенса угла диэлектрических потерь (б) без подсветки и при облучении красным и зеленым лазером. Частота 100 Гц. Напряжение измерительного поля 1 В.</a:t>
            </a:r>
            <a:endParaRPr lang="en-US" sz="2000" b="1" i="1" dirty="0"/>
          </a:p>
          <a:p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274182" y="17030203"/>
            <a:ext cx="1326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8000"/>
                </a:solidFill>
              </a:rPr>
              <a:t>Исследование температурной зависимости диэлектрических характеристик пленок </a:t>
            </a:r>
            <a:r>
              <a:rPr lang="en-US" sz="2400" b="1" dirty="0">
                <a:solidFill>
                  <a:srgbClr val="008000"/>
                </a:solidFill>
              </a:rPr>
              <a:t>SPS</a:t>
            </a:r>
            <a:r>
              <a:rPr lang="ru-RU" sz="2400" b="1" dirty="0">
                <a:solidFill>
                  <a:srgbClr val="008000"/>
                </a:solidFill>
              </a:rPr>
              <a:t> представлено на рис. 2 (а) и (б). Установлено, что с увеличением температуры при подсветке   как зеленым, так и красным лазером </a:t>
            </a:r>
            <a:r>
              <a:rPr lang="en-US" sz="2400" b="1" dirty="0" err="1">
                <a:solidFill>
                  <a:srgbClr val="008000"/>
                </a:solidFill>
              </a:rPr>
              <a:t>tg</a:t>
            </a:r>
            <a:r>
              <a:rPr lang="ru-RU" sz="2400" b="1" dirty="0" err="1">
                <a:solidFill>
                  <a:srgbClr val="008000"/>
                </a:solidFill>
                <a:latin typeface="Times New Roman"/>
                <a:cs typeface="Times New Roman"/>
              </a:rPr>
              <a:t>δ </a:t>
            </a:r>
            <a:r>
              <a:rPr lang="ru-RU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уменьшается  при температурах </a:t>
            </a:r>
            <a:r>
              <a:rPr lang="ru-RU" sz="2400" b="1" dirty="0" err="1">
                <a:solidFill>
                  <a:srgbClr val="008000"/>
                </a:solidFill>
                <a:latin typeface="Times New Roman"/>
                <a:cs typeface="Times New Roman"/>
              </a:rPr>
              <a:t>веше</a:t>
            </a:r>
            <a:r>
              <a:rPr lang="ru-RU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 40 </a:t>
            </a:r>
            <a:r>
              <a:rPr lang="ru-RU" sz="2400" b="1" baseline="30000" dirty="0" err="1">
                <a:solidFill>
                  <a:srgbClr val="008000"/>
                </a:solidFill>
                <a:latin typeface="Times New Roman"/>
                <a:cs typeface="Times New Roman"/>
              </a:rPr>
              <a:t>о</a:t>
            </a:r>
            <a:r>
              <a:rPr lang="ru-RU" sz="2400" b="1" dirty="0" err="1">
                <a:solidFill>
                  <a:srgbClr val="008000"/>
                </a:solidFill>
                <a:latin typeface="Times New Roman"/>
                <a:cs typeface="Times New Roman"/>
              </a:rPr>
              <a:t>С</a:t>
            </a:r>
            <a:r>
              <a:rPr lang="ru-RU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. Без подсветки наблюдался размытый максимум  тангенса угла диэлектрических потерь в интервале температур от 40 до 60 </a:t>
            </a:r>
            <a:r>
              <a:rPr lang="ru-RU" sz="2400" b="1" baseline="30000" dirty="0" err="1">
                <a:solidFill>
                  <a:srgbClr val="008000"/>
                </a:solidFill>
                <a:latin typeface="Times New Roman"/>
                <a:cs typeface="Times New Roman"/>
              </a:rPr>
              <a:t>о</a:t>
            </a:r>
            <a:r>
              <a:rPr lang="ru-RU" sz="2400" b="1" dirty="0" err="1">
                <a:solidFill>
                  <a:srgbClr val="008000"/>
                </a:solidFill>
                <a:latin typeface="Times New Roman"/>
                <a:cs typeface="Times New Roman"/>
              </a:rPr>
              <a:t>С</a:t>
            </a:r>
            <a:r>
              <a:rPr lang="ru-RU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. Облучением лазером приводит к уменьшению </a:t>
            </a:r>
            <a:r>
              <a:rPr lang="en-US" sz="2400" b="1" dirty="0" err="1">
                <a:solidFill>
                  <a:srgbClr val="008000"/>
                </a:solidFill>
              </a:rPr>
              <a:t>tg</a:t>
            </a:r>
            <a:r>
              <a:rPr lang="ru-RU" sz="2400" b="1" dirty="0" err="1">
                <a:solidFill>
                  <a:srgbClr val="008000"/>
                </a:solidFill>
                <a:latin typeface="Times New Roman"/>
                <a:cs typeface="Times New Roman"/>
              </a:rPr>
              <a:t>δ  </a:t>
            </a:r>
            <a:r>
              <a:rPr lang="ru-RU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и исчезновению максимума в данном интервале температур. Следует отметить, что диэлектрическая проницаемость не достигла максимума в указанном интервале температур. Кроме того, видно, что  облучение лазерами не вносит существенных изменений в температурную зависимость диэлектрической проницаемости. </a:t>
            </a:r>
            <a:endParaRPr lang="ru-RU" sz="2400" b="1" dirty="0">
              <a:solidFill>
                <a:srgbClr val="008000"/>
              </a:solidFill>
            </a:endParaRPr>
          </a:p>
          <a:p>
            <a:endParaRPr lang="ru-RU" sz="2400" dirty="0"/>
          </a:p>
        </p:txBody>
      </p:sp>
      <p:sp>
        <p:nvSpPr>
          <p:cNvPr id="12" name="AutoShape 20"/>
          <p:cNvSpPr>
            <a:spLocks noChangeShapeType="1"/>
          </p:cNvSpPr>
          <p:nvPr/>
        </p:nvSpPr>
        <p:spPr bwMode="auto">
          <a:xfrm flipV="1">
            <a:off x="12649200" y="12749213"/>
            <a:ext cx="539750" cy="723900"/>
          </a:xfrm>
          <a:prstGeom prst="straightConnector1">
            <a:avLst/>
          </a:prstGeom>
          <a:noFill/>
          <a:ln w="38100">
            <a:solidFill>
              <a:srgbClr val="FFFF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0"/>
            <a:ext cx="30964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152400" y="152400"/>
            <a:ext cx="30964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62" name="Object 38"/>
          <p:cNvGraphicFramePr>
            <a:graphicFrameLocks noChangeAspect="1"/>
          </p:cNvGraphicFramePr>
          <p:nvPr/>
        </p:nvGraphicFramePr>
        <p:xfrm>
          <a:off x="396418" y="11953639"/>
          <a:ext cx="7996760" cy="565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Graph" r:id="rId5" imgW="4277520" imgH="3024720" progId="Origin50.Graph">
                  <p:embed/>
                </p:oleObj>
              </mc:Choice>
              <mc:Fallback>
                <p:oleObj name="Graph" r:id="rId5" imgW="4277520" imgH="3024720" progId="Origin50.Graph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18" y="11953639"/>
                        <a:ext cx="7996760" cy="5652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3" name="Object 39"/>
          <p:cNvGraphicFramePr>
            <a:graphicFrameLocks noChangeAspect="1"/>
          </p:cNvGraphicFramePr>
          <p:nvPr/>
        </p:nvGraphicFramePr>
        <p:xfrm>
          <a:off x="6985150" y="11665607"/>
          <a:ext cx="8858210" cy="6261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Graph" r:id="rId7" imgW="4277520" imgH="3024720" progId="Origin50.Graph">
                  <p:embed/>
                </p:oleObj>
              </mc:Choice>
              <mc:Fallback>
                <p:oleObj name="Graph" r:id="rId7" imgW="4277520" imgH="3024720" progId="Origin50.Graph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150" y="11665607"/>
                        <a:ext cx="8858210" cy="6261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" name="Object 40"/>
          <p:cNvGraphicFramePr>
            <a:graphicFrameLocks noChangeAspect="1"/>
          </p:cNvGraphicFramePr>
          <p:nvPr/>
        </p:nvGraphicFramePr>
        <p:xfrm>
          <a:off x="22411151" y="8497255"/>
          <a:ext cx="8553037" cy="597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Graph" r:id="rId9" imgW="4153680" imgH="2901600" progId="Origin50.Graph">
                  <p:embed/>
                </p:oleObj>
              </mc:Choice>
              <mc:Fallback>
                <p:oleObj name="Graph" r:id="rId9" imgW="4153680" imgH="2901600" progId="Origin50.Graph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1151" y="8497255"/>
                        <a:ext cx="8553037" cy="5976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" name="Object 41"/>
          <p:cNvGraphicFramePr>
            <a:graphicFrameLocks noChangeAspect="1"/>
          </p:cNvGraphicFramePr>
          <p:nvPr/>
        </p:nvGraphicFramePr>
        <p:xfrm>
          <a:off x="15122054" y="8461251"/>
          <a:ext cx="8449990" cy="590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Graph" r:id="rId11" imgW="4153680" imgH="2901600" progId="Origin50.Graph">
                  <p:embed/>
                </p:oleObj>
              </mc:Choice>
              <mc:Fallback>
                <p:oleObj name="Graph" r:id="rId11" imgW="4153680" imgH="2901600" progId="Origin50.Graph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2054" y="8461251"/>
                        <a:ext cx="8449990" cy="5904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7642334" y="14545927"/>
            <a:ext cx="12421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               а)                                                                                   б)                                     </a:t>
            </a:r>
          </a:p>
        </p:txBody>
      </p:sp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426" y="396355"/>
            <a:ext cx="43624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4500874" y="684387"/>
            <a:ext cx="255926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????"/>
                <a:cs typeface="Arial" pitchFamily="34" charset="0"/>
              </a:rPr>
              <a:t>ТЕМПЕРАТУРНЫЕ ЗАВИСИМОСТИ ДИЭЛЕКТРИЧЕСКИХ ХАРАКТЕРИСТИК </a:t>
            </a:r>
            <a:r>
              <a:rPr kumimoji="0" lang="ru-RU" sz="4400" b="1" i="0" u="none" strike="noStrike" cap="none" normalizeH="0" baseline="0" dirty="0" bmk="OLE_LINK11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????"/>
                <a:cs typeface="Arial" pitchFamily="34" charset="0"/>
              </a:rPr>
              <a:t>ПЛЕНОК </a:t>
            </a:r>
            <a:r>
              <a:rPr kumimoji="0" lang="en-US" sz="4400" b="1" i="0" u="none" strike="noStrike" cap="none" normalizeH="0" baseline="0" dirty="0" err="1" bmk="OLE_LINK11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????"/>
                <a:cs typeface="Arial" pitchFamily="34" charset="0"/>
              </a:rPr>
              <a:t>Sn</a:t>
            </a:r>
            <a:r>
              <a:rPr kumimoji="0" lang="ru-RU" sz="4400" b="1" i="0" u="none" strike="noStrike" cap="none" normalizeH="0" baseline="-30000" dirty="0" bmk="OLE_LINK11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????"/>
                <a:cs typeface="Arial" pitchFamily="34" charset="0"/>
              </a:rPr>
              <a:t>2</a:t>
            </a:r>
            <a:r>
              <a:rPr kumimoji="0" lang="en-US" sz="4400" b="1" i="0" u="none" strike="noStrike" cap="none" normalizeH="0" baseline="0" dirty="0" bmk="OLE_LINK11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????"/>
                <a:cs typeface="Arial" pitchFamily="34" charset="0"/>
              </a:rPr>
              <a:t>P</a:t>
            </a:r>
            <a:r>
              <a:rPr kumimoji="0" lang="ru-RU" sz="4400" b="1" i="0" u="none" strike="noStrike" cap="none" normalizeH="0" baseline="-30000" dirty="0" bmk="OLE_LINK11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????"/>
                <a:cs typeface="Arial" pitchFamily="34" charset="0"/>
              </a:rPr>
              <a:t>2</a:t>
            </a:r>
            <a:r>
              <a:rPr kumimoji="0" lang="en-US" sz="4400" b="1" i="0" u="none" strike="noStrike" cap="none" normalizeH="0" baseline="0" dirty="0" bmk="OLE_LINK11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????"/>
                <a:cs typeface="Arial" pitchFamily="34" charset="0"/>
              </a:rPr>
              <a:t>S</a:t>
            </a:r>
            <a:r>
              <a:rPr kumimoji="0" lang="ru-RU" sz="4400" b="1" i="0" u="none" strike="noStrike" cap="none" normalizeH="0" baseline="-30000" dirty="0" bmk="OLE_LINK11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????"/>
                <a:cs typeface="Arial" pitchFamily="34" charset="0"/>
              </a:rPr>
              <a:t>6</a:t>
            </a:r>
            <a:endParaRPr kumimoji="0" 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024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024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7599</TotalTime>
  <Words>468</Words>
  <Application>Microsoft Office PowerPoint</Application>
  <PresentationFormat>Произвольный</PresentationFormat>
  <Paragraphs>27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????</vt:lpstr>
      <vt:lpstr>Arial</vt:lpstr>
      <vt:lpstr>Calibri</vt:lpstr>
      <vt:lpstr>Times New Roman</vt:lpstr>
      <vt:lpstr>Default Design</vt:lpstr>
      <vt:lpstr>Graph</vt:lpstr>
      <vt:lpstr>Презентация PowerPoint</vt:lpstr>
    </vt:vector>
  </TitlesOfParts>
  <Company>UniAveiro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Dmitry</dc:creator>
  <cp:lastModifiedBy>Русакова Наталья Петровна</cp:lastModifiedBy>
  <cp:revision>349</cp:revision>
  <dcterms:created xsi:type="dcterms:W3CDTF">2007-04-19T22:38:25Z</dcterms:created>
  <dcterms:modified xsi:type="dcterms:W3CDTF">2021-03-30T15:02:03Z</dcterms:modified>
</cp:coreProperties>
</file>