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92" r:id="rId2"/>
  </p:sldMasterIdLst>
  <p:sldIdLst>
    <p:sldId id="256" r:id="rId3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858" y="120"/>
      </p:cViewPr>
      <p:guideLst>
        <p:guide orient="horz" pos="673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01847575057754"/>
          <c:y val="4.8582995951417247E-2"/>
          <c:w val="0.704387990762123"/>
          <c:h val="0.8218623481781375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28544">
              <a:noFill/>
            </a:ln>
          </c:spPr>
          <c:marker>
            <c:symbol val="circle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Sheet1!$B$1:$J$1</c:f>
              <c:numCache>
                <c:formatCode>General</c:formatCode>
                <c:ptCount val="9"/>
                <c:pt idx="0">
                  <c:v>9</c:v>
                </c:pt>
                <c:pt idx="1">
                  <c:v>17</c:v>
                </c:pt>
                <c:pt idx="2">
                  <c:v>19</c:v>
                </c:pt>
                <c:pt idx="3">
                  <c:v>30</c:v>
                </c:pt>
                <c:pt idx="4">
                  <c:v>33</c:v>
                </c:pt>
                <c:pt idx="5">
                  <c:v>27</c:v>
                </c:pt>
                <c:pt idx="6">
                  <c:v>26</c:v>
                </c:pt>
                <c:pt idx="7">
                  <c:v>54</c:v>
                </c:pt>
              </c:numCache>
            </c:numRef>
          </c:xVal>
          <c:yVal>
            <c:numRef>
              <c:f>Sheet1!$B$2:$J$2</c:f>
              <c:numCache>
                <c:formatCode>General</c:formatCode>
                <c:ptCount val="9"/>
                <c:pt idx="0">
                  <c:v>453.3</c:v>
                </c:pt>
                <c:pt idx="1">
                  <c:v>485.7</c:v>
                </c:pt>
                <c:pt idx="2">
                  <c:v>464.9</c:v>
                </c:pt>
                <c:pt idx="3">
                  <c:v>501</c:v>
                </c:pt>
                <c:pt idx="4">
                  <c:v>503.3</c:v>
                </c:pt>
                <c:pt idx="5">
                  <c:v>541.5</c:v>
                </c:pt>
                <c:pt idx="6">
                  <c:v>539.70000000000005</c:v>
                </c:pt>
                <c:pt idx="7">
                  <c:v>531.5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7A0-408B-9754-DF7BB657D0C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28544">
              <a:noFill/>
            </a:ln>
          </c:spPr>
          <c:marker>
            <c:symbol val="circle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Sheet1!$B$1:$J$1</c:f>
              <c:numCache>
                <c:formatCode>General</c:formatCode>
                <c:ptCount val="9"/>
                <c:pt idx="0">
                  <c:v>9</c:v>
                </c:pt>
                <c:pt idx="1">
                  <c:v>17</c:v>
                </c:pt>
                <c:pt idx="2">
                  <c:v>19</c:v>
                </c:pt>
                <c:pt idx="3">
                  <c:v>30</c:v>
                </c:pt>
                <c:pt idx="4">
                  <c:v>33</c:v>
                </c:pt>
                <c:pt idx="5">
                  <c:v>27</c:v>
                </c:pt>
                <c:pt idx="6">
                  <c:v>26</c:v>
                </c:pt>
                <c:pt idx="7">
                  <c:v>54</c:v>
                </c:pt>
              </c:numCache>
            </c:numRef>
          </c:xVal>
          <c:yVal>
            <c:numRef>
              <c:f>Sheet1!$B$3:$J$3</c:f>
              <c:numCache>
                <c:formatCode>General</c:formatCode>
                <c:ptCount val="9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7A0-408B-9754-DF7BB657D0C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28544">
              <a:noFill/>
            </a:ln>
          </c:spPr>
          <c:marker>
            <c:symbol val="triangle"/>
            <c:size val="4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Sheet1!$B$1:$J$1</c:f>
              <c:numCache>
                <c:formatCode>General</c:formatCode>
                <c:ptCount val="9"/>
                <c:pt idx="0">
                  <c:v>9</c:v>
                </c:pt>
                <c:pt idx="1">
                  <c:v>17</c:v>
                </c:pt>
                <c:pt idx="2">
                  <c:v>19</c:v>
                </c:pt>
                <c:pt idx="3">
                  <c:v>30</c:v>
                </c:pt>
                <c:pt idx="4">
                  <c:v>33</c:v>
                </c:pt>
                <c:pt idx="5">
                  <c:v>27</c:v>
                </c:pt>
                <c:pt idx="6">
                  <c:v>26</c:v>
                </c:pt>
                <c:pt idx="7">
                  <c:v>54</c:v>
                </c:pt>
              </c:numCache>
            </c:numRef>
          </c:xVal>
          <c:yVal>
            <c:numRef>
              <c:f>Sheet1!$B$4:$J$4</c:f>
              <c:numCache>
                <c:formatCode>General</c:formatCode>
                <c:ptCount val="9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7A0-408B-9754-DF7BB657D0C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ln w="28544">
              <a:noFill/>
            </a:ln>
          </c:spPr>
          <c:marker>
            <c:symbol val="x"/>
            <c:size val="4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Sheet1!$B$1:$J$1</c:f>
              <c:numCache>
                <c:formatCode>General</c:formatCode>
                <c:ptCount val="9"/>
                <c:pt idx="0">
                  <c:v>9</c:v>
                </c:pt>
                <c:pt idx="1">
                  <c:v>17</c:v>
                </c:pt>
                <c:pt idx="2">
                  <c:v>19</c:v>
                </c:pt>
                <c:pt idx="3">
                  <c:v>30</c:v>
                </c:pt>
                <c:pt idx="4">
                  <c:v>33</c:v>
                </c:pt>
                <c:pt idx="5">
                  <c:v>27</c:v>
                </c:pt>
                <c:pt idx="6">
                  <c:v>26</c:v>
                </c:pt>
                <c:pt idx="7">
                  <c:v>54</c:v>
                </c:pt>
              </c:numCache>
            </c:numRef>
          </c:xVal>
          <c:yVal>
            <c:numRef>
              <c:f>Sheet1!$B$5:$J$5</c:f>
              <c:numCache>
                <c:formatCode>General</c:formatCode>
                <c:ptCount val="9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7A0-408B-9754-DF7BB657D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296512"/>
        <c:axId val="73299840"/>
      </c:scatterChart>
      <c:valAx>
        <c:axId val="73296512"/>
        <c:scaling>
          <c:orientation val="minMax"/>
          <c:max val="60"/>
        </c:scaling>
        <c:delete val="0"/>
        <c:axPos val="b"/>
        <c:title>
          <c:tx>
            <c:rich>
              <a:bodyPr/>
              <a:lstStyle/>
              <a:p>
                <a:pPr>
                  <a:defRPr sz="1049" b="0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W</a:t>
                </a:r>
              </a:p>
            </c:rich>
          </c:tx>
          <c:layout>
            <c:manualLayout>
              <c:xMode val="edge"/>
              <c:yMode val="edge"/>
              <c:x val="0.94749590368312431"/>
              <c:y val="0.77411884153025567"/>
            </c:manualLayout>
          </c:layout>
          <c:overlay val="0"/>
          <c:spPr>
            <a:noFill/>
            <a:ln w="2537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4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3299840"/>
        <c:crossesAt val="0"/>
        <c:crossBetween val="midCat"/>
        <c:majorUnit val="10"/>
        <c:minorUnit val="5"/>
      </c:valAx>
      <c:valAx>
        <c:axId val="73299840"/>
        <c:scaling>
          <c:orientation val="minMax"/>
          <c:max val="600"/>
          <c:min val="4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4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3296512"/>
        <c:crosses val="autoZero"/>
        <c:crossBetween val="midCat"/>
        <c:majorUnit val="50"/>
        <c:minorUnit val="50"/>
      </c:valAx>
      <c:spPr>
        <a:solidFill>
          <a:srgbClr val="FFFFFF"/>
        </a:solidFill>
        <a:ln w="25373">
          <a:noFill/>
        </a:ln>
      </c:spPr>
    </c:plotArea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07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01847575057748"/>
          <c:y val="4.8582995951417275E-2"/>
          <c:w val="0.70438799076212277"/>
          <c:h val="0.8218623481781375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28544">
              <a:noFill/>
            </a:ln>
          </c:spPr>
          <c:marker>
            <c:symbol val="circle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Sheet1!$B$1:$J$1</c:f>
              <c:numCache>
                <c:formatCode>General</c:formatCode>
                <c:ptCount val="9"/>
                <c:pt idx="0">
                  <c:v>21.38</c:v>
                </c:pt>
                <c:pt idx="1">
                  <c:v>22.59</c:v>
                </c:pt>
                <c:pt idx="2">
                  <c:v>22.81000000000002</c:v>
                </c:pt>
                <c:pt idx="3">
                  <c:v>40.57</c:v>
                </c:pt>
                <c:pt idx="4">
                  <c:v>21.21</c:v>
                </c:pt>
                <c:pt idx="5">
                  <c:v>23.13000000000002</c:v>
                </c:pt>
                <c:pt idx="6">
                  <c:v>41.18</c:v>
                </c:pt>
                <c:pt idx="7">
                  <c:v>21.759999999999987</c:v>
                </c:pt>
              </c:numCache>
            </c:numRef>
          </c:xVal>
          <c:yVal>
            <c:numRef>
              <c:f>Sheet1!$B$2:$J$2</c:f>
              <c:numCache>
                <c:formatCode>General</c:formatCode>
                <c:ptCount val="9"/>
                <c:pt idx="0">
                  <c:v>453.3</c:v>
                </c:pt>
                <c:pt idx="1">
                  <c:v>485.7</c:v>
                </c:pt>
                <c:pt idx="2">
                  <c:v>464.9</c:v>
                </c:pt>
                <c:pt idx="3">
                  <c:v>501</c:v>
                </c:pt>
                <c:pt idx="4">
                  <c:v>503.3</c:v>
                </c:pt>
                <c:pt idx="5">
                  <c:v>541.5</c:v>
                </c:pt>
                <c:pt idx="6">
                  <c:v>539.70000000000005</c:v>
                </c:pt>
                <c:pt idx="7">
                  <c:v>531.5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E03-45F6-B283-CE6F97DA056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28544">
              <a:noFill/>
            </a:ln>
          </c:spPr>
          <c:marker>
            <c:symbol val="circle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Sheet1!$B$1:$J$1</c:f>
              <c:numCache>
                <c:formatCode>General</c:formatCode>
                <c:ptCount val="9"/>
                <c:pt idx="0">
                  <c:v>21.38</c:v>
                </c:pt>
                <c:pt idx="1">
                  <c:v>22.59</c:v>
                </c:pt>
                <c:pt idx="2">
                  <c:v>22.81000000000002</c:v>
                </c:pt>
                <c:pt idx="3">
                  <c:v>40.57</c:v>
                </c:pt>
                <c:pt idx="4">
                  <c:v>21.21</c:v>
                </c:pt>
                <c:pt idx="5">
                  <c:v>23.13000000000002</c:v>
                </c:pt>
                <c:pt idx="6">
                  <c:v>41.18</c:v>
                </c:pt>
                <c:pt idx="7">
                  <c:v>21.759999999999987</c:v>
                </c:pt>
              </c:numCache>
            </c:numRef>
          </c:xVal>
          <c:yVal>
            <c:numRef>
              <c:f>Sheet1!$B$3:$J$3</c:f>
              <c:numCache>
                <c:formatCode>General</c:formatCode>
                <c:ptCount val="9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E03-45F6-B283-CE6F97DA056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28544">
              <a:noFill/>
            </a:ln>
          </c:spPr>
          <c:marker>
            <c:symbol val="triangle"/>
            <c:size val="4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Sheet1!$B$1:$J$1</c:f>
              <c:numCache>
                <c:formatCode>General</c:formatCode>
                <c:ptCount val="9"/>
                <c:pt idx="0">
                  <c:v>21.38</c:v>
                </c:pt>
                <c:pt idx="1">
                  <c:v>22.59</c:v>
                </c:pt>
                <c:pt idx="2">
                  <c:v>22.81000000000002</c:v>
                </c:pt>
                <c:pt idx="3">
                  <c:v>40.57</c:v>
                </c:pt>
                <c:pt idx="4">
                  <c:v>21.21</c:v>
                </c:pt>
                <c:pt idx="5">
                  <c:v>23.13000000000002</c:v>
                </c:pt>
                <c:pt idx="6">
                  <c:v>41.18</c:v>
                </c:pt>
                <c:pt idx="7">
                  <c:v>21.759999999999987</c:v>
                </c:pt>
              </c:numCache>
            </c:numRef>
          </c:xVal>
          <c:yVal>
            <c:numRef>
              <c:f>Sheet1!$B$4:$J$4</c:f>
              <c:numCache>
                <c:formatCode>General</c:formatCode>
                <c:ptCount val="9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E03-45F6-B283-CE6F97DA056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ln w="28544">
              <a:noFill/>
            </a:ln>
          </c:spPr>
          <c:marker>
            <c:symbol val="x"/>
            <c:size val="4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Sheet1!$B$1:$J$1</c:f>
              <c:numCache>
                <c:formatCode>General</c:formatCode>
                <c:ptCount val="9"/>
                <c:pt idx="0">
                  <c:v>21.38</c:v>
                </c:pt>
                <c:pt idx="1">
                  <c:v>22.59</c:v>
                </c:pt>
                <c:pt idx="2">
                  <c:v>22.81000000000002</c:v>
                </c:pt>
                <c:pt idx="3">
                  <c:v>40.57</c:v>
                </c:pt>
                <c:pt idx="4">
                  <c:v>21.21</c:v>
                </c:pt>
                <c:pt idx="5">
                  <c:v>23.13000000000002</c:v>
                </c:pt>
                <c:pt idx="6">
                  <c:v>41.18</c:v>
                </c:pt>
                <c:pt idx="7">
                  <c:v>21.759999999999987</c:v>
                </c:pt>
              </c:numCache>
            </c:numRef>
          </c:xVal>
          <c:yVal>
            <c:numRef>
              <c:f>Sheet1!$B$5:$J$5</c:f>
              <c:numCache>
                <c:formatCode>General</c:formatCode>
                <c:ptCount val="9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E03-45F6-B283-CE6F97DA0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419584"/>
        <c:axId val="86968960"/>
      </c:scatterChart>
      <c:valAx>
        <c:axId val="74419584"/>
        <c:scaling>
          <c:orientation val="minMax"/>
          <c:max val="50"/>
          <c:min val="10"/>
        </c:scaling>
        <c:delete val="0"/>
        <c:axPos val="b"/>
        <c:title>
          <c:tx>
            <c:rich>
              <a:bodyPr/>
              <a:lstStyle/>
              <a:p>
                <a:pPr>
                  <a:defRPr sz="1049" b="0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H</a:t>
                </a:r>
              </a:p>
            </c:rich>
          </c:tx>
          <c:layout>
            <c:manualLayout>
              <c:xMode val="edge"/>
              <c:yMode val="edge"/>
              <c:x val="0.94749590368312431"/>
              <c:y val="0.78642258114049857"/>
            </c:manualLayout>
          </c:layout>
          <c:overlay val="0"/>
          <c:spPr>
            <a:noFill/>
            <a:ln w="2537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4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6968960"/>
        <c:crossesAt val="0"/>
        <c:crossBetween val="midCat"/>
        <c:majorUnit val="10"/>
        <c:minorUnit val="5"/>
      </c:valAx>
      <c:valAx>
        <c:axId val="86968960"/>
        <c:scaling>
          <c:orientation val="minMax"/>
          <c:max val="600"/>
          <c:min val="4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4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4419584"/>
        <c:crosses val="autoZero"/>
        <c:crossBetween val="midCat"/>
        <c:majorUnit val="50"/>
        <c:minorUnit val="50"/>
      </c:valAx>
      <c:spPr>
        <a:solidFill>
          <a:srgbClr val="FFFFFF"/>
        </a:solidFill>
        <a:ln w="25373">
          <a:noFill/>
        </a:ln>
      </c:spPr>
    </c:plotArea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07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0.057</cdr:y>
    </cdr:from>
    <cdr:to>
      <cdr:x>1</cdr:x>
      <cdr:y>0.1865</cdr:y>
    </cdr:to>
    <cdr:pic>
      <cdr:nvPicPr>
        <cdr:cNvPr id="1027" name="Picture 3">
          <a:extLst xmlns:a="http://schemas.openxmlformats.org/drawingml/2006/main">
            <a:ext uri="{FF2B5EF4-FFF2-40B4-BE49-F238E27FC236}">
              <a16:creationId xmlns:a16="http://schemas.microsoft.com/office/drawing/2014/main" id="{B517E3A8-D797-4BB7-AA1A-A917DDC76145}"/>
            </a:ext>
          </a:extLst>
        </cdr:cNvPr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372297"/>
          <a:ext cx="9962293" cy="845834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0.057</cdr:y>
    </cdr:from>
    <cdr:to>
      <cdr:x>1</cdr:x>
      <cdr:y>0.1865</cdr:y>
    </cdr:to>
    <cdr:pic>
      <cdr:nvPicPr>
        <cdr:cNvPr id="1027" name="Picture 3">
          <a:extLst xmlns:a="http://schemas.openxmlformats.org/drawingml/2006/main">
            <a:ext uri="{FF2B5EF4-FFF2-40B4-BE49-F238E27FC236}">
              <a16:creationId xmlns:a16="http://schemas.microsoft.com/office/drawing/2014/main" id="{14D16685-ABFF-4BEB-8008-297A3E6F7FB2}"/>
            </a:ext>
          </a:extLst>
        </cdr:cNvPr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134102"/>
          <a:ext cx="4877014" cy="304672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672782" y="2"/>
            <a:ext cx="12509550" cy="21383628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9950" y="2851153"/>
            <a:ext cx="23001504" cy="10876607"/>
          </a:xfrm>
        </p:spPr>
        <p:txBody>
          <a:bodyPr anchor="b">
            <a:normAutofit/>
          </a:bodyPr>
          <a:lstStyle>
            <a:lvl1pPr algn="r">
              <a:defRPr sz="16838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1971" y="13727759"/>
            <a:ext cx="19079486" cy="4254683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5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0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53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9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55178" y="19074195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97954" y="19074195"/>
            <a:ext cx="1195062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9068" y="19074195"/>
            <a:ext cx="1362385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672782" y="11760994"/>
            <a:ext cx="1198394" cy="282147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1855411" y="12057990"/>
            <a:ext cx="204990" cy="2524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6323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783" y="8315854"/>
            <a:ext cx="25509671" cy="1039190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16616" y="19045624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1313" y="19045624"/>
            <a:ext cx="1759603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44926" y="19045624"/>
            <a:ext cx="1416528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48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818" y="8315850"/>
            <a:ext cx="22182636" cy="7358832"/>
          </a:xfrm>
        </p:spPr>
        <p:txBody>
          <a:bodyPr anchor="b"/>
          <a:lstStyle>
            <a:lvl1pPr algn="r">
              <a:defRPr sz="1247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8826" y="15674684"/>
            <a:ext cx="22182626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2438" y="19070248"/>
            <a:ext cx="1369016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98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2138367"/>
            <a:ext cx="25509671" cy="54647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781" y="8315854"/>
            <a:ext cx="12382562" cy="1050371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78890" y="8315854"/>
            <a:ext cx="12382562" cy="1043558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50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1830" y="8289454"/>
            <a:ext cx="11443564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6805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090100" y="8315854"/>
            <a:ext cx="11481689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13198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355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955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297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8" y="4989513"/>
            <a:ext cx="8815484" cy="4276725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0101" y="2138364"/>
            <a:ext cx="15501684" cy="15918924"/>
          </a:xfrm>
        </p:spPr>
        <p:txBody>
          <a:bodyPr anchor="ctr">
            <a:normAutofit/>
          </a:bodyPr>
          <a:lstStyle>
            <a:lvl1pPr>
              <a:defRPr sz="6236"/>
            </a:lvl1pPr>
            <a:lvl2pPr>
              <a:defRPr sz="5613"/>
            </a:lvl2pPr>
            <a:lvl3pPr>
              <a:defRPr sz="4989"/>
            </a:lvl3pPr>
            <a:lvl4pPr>
              <a:defRPr sz="4365"/>
            </a:lvl4pPr>
            <a:lvl5pPr>
              <a:defRPr sz="4365"/>
            </a:lvl5pPr>
            <a:lvl6pPr>
              <a:defRPr sz="4365"/>
            </a:lvl6pPr>
            <a:lvl7pPr>
              <a:defRPr sz="4365"/>
            </a:lvl7pPr>
            <a:lvl8pPr>
              <a:defRPr sz="4365"/>
            </a:lvl8pPr>
            <a:lvl9pPr>
              <a:defRPr sz="436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8" y="9266238"/>
            <a:ext cx="8815484" cy="5702300"/>
          </a:xfrm>
        </p:spPr>
        <p:txBody>
          <a:bodyPr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6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63" y="5464701"/>
            <a:ext cx="13477764" cy="4276725"/>
          </a:xfrm>
        </p:spPr>
        <p:txBody>
          <a:bodyPr anchor="b">
            <a:normAutofit/>
          </a:bodyPr>
          <a:lstStyle>
            <a:lvl1pPr algn="ctr">
              <a:defRPr sz="8731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864052" y="2851150"/>
            <a:ext cx="8149446" cy="1425575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63" y="9741426"/>
            <a:ext cx="13477764" cy="5702300"/>
          </a:xfrm>
        </p:spPr>
        <p:txBody>
          <a:bodyPr>
            <a:normAutofit/>
          </a:bodyPr>
          <a:lstStyle>
            <a:lvl1pPr marL="0" indent="0" algn="ctr">
              <a:buNone/>
              <a:defRPr sz="5613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91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7" y="14757336"/>
            <a:ext cx="24884977" cy="1767121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26497" y="2906377"/>
            <a:ext cx="20432011" cy="986857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7" y="16524457"/>
            <a:ext cx="24884977" cy="1539421"/>
          </a:xfrm>
        </p:spPr>
        <p:txBody>
          <a:bodyPr>
            <a:normAutofit/>
          </a:bodyPr>
          <a:lstStyle>
            <a:lvl1pPr marL="0" indent="0" algn="ctr">
              <a:buNone/>
              <a:defRPr sz="4365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71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0" y="2138363"/>
            <a:ext cx="24884977" cy="9503833"/>
          </a:xfrm>
        </p:spPr>
        <p:txBody>
          <a:bodyPr anchor="ctr">
            <a:normAutofit/>
          </a:bodyPr>
          <a:lstStyle>
            <a:lvl1pPr algn="ct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247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291656" y="10691809"/>
            <a:ext cx="21955251" cy="1187979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5613"/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7" y="13542962"/>
            <a:ext cx="24884977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387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4" y="10316339"/>
            <a:ext cx="24884970" cy="4579800"/>
          </a:xfrm>
        </p:spPr>
        <p:txBody>
          <a:bodyPr anchor="b">
            <a:normAutofit/>
          </a:bodyPr>
          <a:lstStyle>
            <a:lvl1pPr algn="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96139"/>
            <a:ext cx="24884974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00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12" y="12117388"/>
            <a:ext cx="24884974" cy="277195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748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89339"/>
            <a:ext cx="24884974" cy="3167944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630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3" y="2138367"/>
            <a:ext cx="24884977" cy="850395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09" y="10929408"/>
            <a:ext cx="24884980" cy="26135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731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17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740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174458" y="2138362"/>
            <a:ext cx="4397332" cy="159189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6810" y="2138362"/>
            <a:ext cx="19919835" cy="1591892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6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" y="2"/>
            <a:ext cx="7058962" cy="21383628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784" y="8315856"/>
            <a:ext cx="25509668" cy="10467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64128" y="19070248"/>
            <a:ext cx="2839040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78825" y="19070248"/>
            <a:ext cx="1759603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92438" y="19070248"/>
            <a:ext cx="1369016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5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1425595" rtl="0" eaLnBrk="1" latinLnBrk="0" hangingPunct="1">
        <a:spcBef>
          <a:spcPct val="0"/>
        </a:spcBef>
        <a:buNone/>
        <a:defRPr sz="12472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90997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748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316592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23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742188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561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4811384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98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6236980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7840774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926637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0691965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211756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189">
            <a:extLst>
              <a:ext uri="{FF2B5EF4-FFF2-40B4-BE49-F238E27FC236}">
                <a16:creationId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17" y="3603749"/>
            <a:ext cx="8712155" cy="372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Актуальной задачей современной химии является поиск закономерностей между свойствами молекул и их строением и решение этой задачи даже для одного класса соединений значительно расширяет возможности теоретической химии.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Целью настоящей работы является – установление количественных корреляций «структура-энтальпия образования» в двухатомных спиртах.</a:t>
            </a:r>
          </a:p>
        </p:txBody>
      </p:sp>
      <p:sp>
        <p:nvSpPr>
          <p:cNvPr id="67" name="Rectangle 31">
            <a:extLst>
              <a:ext uri="{FF2B5EF4-FFF2-40B4-BE49-F238E27FC236}">
                <a16:creationId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658417" y="3016074"/>
            <a:ext cx="8712155" cy="64287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Аннотация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8" name="Text Box 194">
            <a:extLst>
              <a:ext uri="{FF2B5EF4-FFF2-40B4-BE49-F238E27FC236}">
                <a16:creationId xmlns:a16="http://schemas.microsoft.com/office/drawing/2014/main" id="{51AE9390-D805-4F15-B8FC-9BC9F193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90" y="9185914"/>
            <a:ext cx="9002396" cy="70784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Двухатомные спирты</a:t>
            </a:r>
          </a:p>
        </p:txBody>
      </p:sp>
      <p:sp>
        <p:nvSpPr>
          <p:cNvPr id="70" name="Text Box 192">
            <a:extLst>
              <a:ext uri="{FF2B5EF4-FFF2-40B4-BE49-F238E27FC236}">
                <a16:creationId xmlns:a16="http://schemas.microsoft.com/office/drawing/2014/main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9029" y="6379759"/>
            <a:ext cx="9073244" cy="501671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Выбор объектов исследования и анализ численных данных.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Отбор ТИ с учетом их дискриминирующей способности, корреляционной способности со свойствами и т.д.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Изучение графических зависимостей ”Свойство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ТИ графа молекулы”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Установление функциональной зависимости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(ТИ)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Численные расчеты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сопоставление рассчитанных значений с экспериментальными.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Предсказание свойств еще не изученных и даже не полученных соединений (вне данной выборки).</a:t>
            </a:r>
          </a:p>
        </p:txBody>
      </p:sp>
      <p:sp>
        <p:nvSpPr>
          <p:cNvPr id="71" name="Rectangle 33">
            <a:extLst>
              <a:ext uri="{FF2B5EF4-FFF2-40B4-BE49-F238E27FC236}">
                <a16:creationId xmlns:a16="http://schemas.microsoft.com/office/drawing/2014/main" id="{EEF9C951-5CC4-4D89-B2DB-879D46887ACF}"/>
              </a:ext>
            </a:extLst>
          </p:cNvPr>
          <p:cNvSpPr/>
          <p:nvPr/>
        </p:nvSpPr>
        <p:spPr>
          <a:xfrm>
            <a:off x="10161904" y="3734533"/>
            <a:ext cx="9105811" cy="26009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/>
              <a:t>Методология изучения связи “структура-свойство”:</a:t>
            </a:r>
            <a:endParaRPr lang="ru-RU" sz="4400" dirty="0"/>
          </a:p>
          <a:p>
            <a:pPr algn="ctr"/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4" name="Text Box 193">
            <a:extLst>
              <a:ext uri="{FF2B5EF4-FFF2-40B4-BE49-F238E27FC236}">
                <a16:creationId xmlns:a16="http://schemas.microsoft.com/office/drawing/2014/main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30" y="12582257"/>
            <a:ext cx="9002392" cy="766359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Обсуждены возможности </a:t>
            </a:r>
            <a:r>
              <a:rPr lang="ru-RU" sz="3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теоретико-графового</a:t>
            </a:r>
            <a:r>
              <a:rPr lang="ru-RU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построении и интерпретации аддитивных схем расчёта и прогнозирования гликолей</a:t>
            </a:r>
          </a:p>
          <a:p>
            <a:pPr lvl="0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Проведены численные расчёты энтальпии образования  двухатомных спиртов(согласующиеся с экспериментом). Получены новые данные. </a:t>
            </a:r>
          </a:p>
          <a:p>
            <a:pPr lvl="0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Построены и проанализированы графические зависимости энтальпии </a:t>
            </a:r>
            <a:r>
              <a:rPr lang="ru-RU" sz="32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гликолей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отдельных факторов химического строения. Найдено, что в одних случаях наблюдается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симбатное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изменение свойства </a:t>
            </a:r>
            <a:r>
              <a:rPr lang="ru-RU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топологического индекса, это свидетельствует о хорошей корреляции между </a:t>
            </a:r>
            <a:r>
              <a:rPr lang="ru-RU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ТИ</a:t>
            </a:r>
          </a:p>
        </p:txBody>
      </p:sp>
      <p:sp>
        <p:nvSpPr>
          <p:cNvPr id="75" name="Rectangle 35">
            <a:extLst>
              <a:ext uri="{FF2B5EF4-FFF2-40B4-BE49-F238E27FC236}">
                <a16:creationId xmlns:a16="http://schemas.microsoft.com/office/drawing/2014/main" id="{8FCD4683-9727-47D2-BD5C-12B5716C6F4F}"/>
              </a:ext>
            </a:extLst>
          </p:cNvPr>
          <p:cNvSpPr/>
          <p:nvPr/>
        </p:nvSpPr>
        <p:spPr>
          <a:xfrm>
            <a:off x="469431" y="11821803"/>
            <a:ext cx="9002392" cy="72779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Заключение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76" name="Content Placeholder 114" descr="Sample table with 4 columns, 7 rows.">
            <a:extLst>
              <a:ext uri="{FF2B5EF4-FFF2-40B4-BE49-F238E27FC236}">
                <a16:creationId xmlns:a16="http://schemas.microsoft.com/office/drawing/2014/main" id="{0E637337-0507-41F6-97D2-13754FA48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137087"/>
              </p:ext>
            </p:extLst>
          </p:nvPr>
        </p:nvGraphicFramePr>
        <p:xfrm>
          <a:off x="10091057" y="15381512"/>
          <a:ext cx="9568543" cy="48659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4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8387">
                <a:tc>
                  <a:txBody>
                    <a:bodyPr/>
                    <a:lstStyle/>
                    <a:p>
                      <a:r>
                        <a:rPr lang="ru-RU" sz="2700" dirty="0"/>
                        <a:t>Молекула</a:t>
                      </a:r>
                      <a:endParaRPr lang="en-US" sz="2700" dirty="0"/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endParaRPr lang="en-US" sz="3200" dirty="0"/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W’</a:t>
                      </a:r>
                      <a:endParaRPr lang="en-US" sz="3200" dirty="0"/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Н</a:t>
                      </a:r>
                      <a:endParaRPr lang="en-US" sz="2700" dirty="0"/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593">
                <a:tc>
                  <a:txBody>
                    <a:bodyPr/>
                    <a:lstStyle/>
                    <a:p>
                      <a:r>
                        <a:rPr lang="ru-RU" sz="2700" dirty="0"/>
                        <a:t>ОНСН2СН2ОН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9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15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21,38</a:t>
                      </a:r>
                      <a:endParaRPr lang="en-US" sz="2700" dirty="0"/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387">
                <a:tc>
                  <a:txBody>
                    <a:bodyPr/>
                    <a:lstStyle/>
                    <a:p>
                      <a:r>
                        <a:rPr lang="ru-RU" sz="2700" dirty="0"/>
                        <a:t>СН3СН(ОН)СН2ОН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17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30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22,59</a:t>
                      </a:r>
                      <a:endParaRPr lang="en-US" sz="2700" dirty="0"/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387">
                <a:tc>
                  <a:txBody>
                    <a:bodyPr/>
                    <a:lstStyle/>
                    <a:p>
                      <a:r>
                        <a:rPr lang="ru-RU" sz="2700" dirty="0"/>
                        <a:t>ОНСН2СН2СН2ОН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19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41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22,81</a:t>
                      </a:r>
                      <a:endParaRPr lang="en-US" sz="2700" dirty="0"/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387">
                <a:tc>
                  <a:txBody>
                    <a:bodyPr/>
                    <a:lstStyle/>
                    <a:p>
                      <a:r>
                        <a:rPr lang="ru-RU" sz="2700" dirty="0"/>
                        <a:t>СН3СН(ОН)СН2СН2ОН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30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69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40,57</a:t>
                      </a:r>
                      <a:endParaRPr lang="en-US" sz="2700" dirty="0"/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8387">
                <a:tc>
                  <a:txBody>
                    <a:bodyPr/>
                    <a:lstStyle/>
                    <a:p>
                      <a:r>
                        <a:rPr lang="ru-RU" sz="2700" dirty="0"/>
                        <a:t>ОНСН2СН2СН2СН2ОН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33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91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21,21</a:t>
                      </a:r>
                      <a:endParaRPr lang="en-US" sz="2700" dirty="0"/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387">
                <a:tc>
                  <a:txBody>
                    <a:bodyPr/>
                    <a:lstStyle/>
                    <a:p>
                      <a:r>
                        <a:rPr lang="ru-RU" sz="2700" dirty="0"/>
                        <a:t>ОНСН2СН2СН2СН2СН2ОН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54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176</a:t>
                      </a:r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/>
                        <a:t>21,76</a:t>
                      </a:r>
                      <a:endParaRPr lang="en-US" sz="2700" dirty="0"/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8" name="Rectangle 44">
            <a:extLst>
              <a:ext uri="{FF2B5EF4-FFF2-40B4-BE49-F238E27FC236}">
                <a16:creationId xmlns:a16="http://schemas.microsoft.com/office/drawing/2014/main" id="{20043D7E-7286-48B9-9A5E-E7868B665227}"/>
              </a:ext>
            </a:extLst>
          </p:cNvPr>
          <p:cNvSpPr/>
          <p:nvPr/>
        </p:nvSpPr>
        <p:spPr>
          <a:xfrm>
            <a:off x="734105" y="8384904"/>
            <a:ext cx="8992280" cy="7683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i="1" dirty="0"/>
              <a:t>Объекты</a:t>
            </a:r>
            <a:r>
              <a:rPr lang="ru-RU" sz="4400" b="1" dirty="0"/>
              <a:t> </a:t>
            </a:r>
            <a:r>
              <a:rPr lang="ru-RU" sz="4400" dirty="0"/>
              <a:t> 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3" name="Text Box 180">
            <a:extLst>
              <a:ext uri="{FF2B5EF4-FFF2-40B4-BE49-F238E27FC236}">
                <a16:creationId xmlns:a16="http://schemas.microsoft.com/office/drawing/2014/main" id="{3C922B17-9F75-4CE0-AACF-62763CFE7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5115" y="14124645"/>
            <a:ext cx="9849608" cy="105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>
                <a:latin typeface="Calibri" pitchFamily="34" charset="0"/>
              </a:rPr>
              <a:t>Таблица </a:t>
            </a:r>
            <a:r>
              <a:rPr lang="en-US" sz="3200" b="1" dirty="0">
                <a:latin typeface="Calibri" pitchFamily="34" charset="0"/>
              </a:rPr>
              <a:t>1.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Топологические индексы ряда двухатомных спиртов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Объект 4"/>
          <p:cNvGraphicFramePr/>
          <p:nvPr/>
        </p:nvGraphicFramePr>
        <p:xfrm>
          <a:off x="19853677" y="3233059"/>
          <a:ext cx="9962293" cy="65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Объект 4"/>
          <p:cNvGraphicFramePr/>
          <p:nvPr/>
        </p:nvGraphicFramePr>
        <p:xfrm>
          <a:off x="19888199" y="10221685"/>
          <a:ext cx="9895115" cy="548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20939747" y="16712660"/>
            <a:ext cx="664612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Рис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Зависимости энтальпии образования в двухатомных спиртах. (С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С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)от ряда ТИ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числа Винера;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числа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Харари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4" y="423074"/>
            <a:ext cx="1228617" cy="117649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376315" y="95978"/>
            <a:ext cx="27898898" cy="3649911"/>
          </a:xfrm>
          <a:prstGeom prst="rect">
            <a:avLst/>
          </a:prstGeom>
          <a:noFill/>
        </p:spPr>
        <p:txBody>
          <a:bodyPr wrap="square" lIns="295022" tIns="147511" rIns="295022" bIns="147511" rtlCol="0">
            <a:spAutoFit/>
          </a:bodyPr>
          <a:lstStyle/>
          <a:p>
            <a:pPr algn="ctr"/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Тверской государственный университет, Кафедра физической химии</a:t>
            </a:r>
          </a:p>
          <a:p>
            <a:pPr algn="ctr"/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Р.Р.Козлова</a:t>
            </a:r>
          </a:p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Теория графов в исследовании корреляций «структура-энтальпия образования» гликолей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4500" b="1" i="1" dirty="0">
                <a:latin typeface="Times New Roman" pitchFamily="18" charset="0"/>
                <a:cs typeface="Times New Roman" pitchFamily="18" charset="0"/>
              </a:rPr>
              <a:t>Научный руководитель М.Г.Виноградова</a:t>
            </a:r>
            <a:endParaRPr lang="ru-RU" sz="4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Другая 6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E31819"/>
      </a:accent1>
      <a:accent2>
        <a:srgbClr val="E31819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301</Words>
  <Application>Microsoft Office PowerPoint</Application>
  <PresentationFormat>Произвольный</PresentationFormat>
  <Paragraphs>53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Times New Roman</vt:lpstr>
      <vt:lpstr>Wingdings 2</vt:lpstr>
      <vt:lpstr>HDOfficeLightV0</vt:lpstr>
      <vt:lpstr>Параллакс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Русакова Наталья Петровна</cp:lastModifiedBy>
  <cp:revision>30</cp:revision>
  <dcterms:created xsi:type="dcterms:W3CDTF">2017-10-02T13:44:20Z</dcterms:created>
  <dcterms:modified xsi:type="dcterms:W3CDTF">2021-03-30T05:36:39Z</dcterms:modified>
</cp:coreProperties>
</file>