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151892"/>
            <a:ext cx="9232265" cy="12623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МАГНИТНАЯ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СЕПАРАЦИЯ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ЗОЛОШЛАКОВЫХ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ОТХОДОВ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ВЫДЕЛЕНИЕМ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ЦЕННЫХ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КОМПОНЕНТОВ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3222625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Е.С.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Легочева</a:t>
            </a:r>
            <a:endParaRPr sz="1400">
              <a:latin typeface="Times New Roman"/>
              <a:cs typeface="Times New Roman"/>
            </a:endParaRPr>
          </a:p>
          <a:p>
            <a:pPr marL="3222625" marR="5080">
              <a:lnSpc>
                <a:spcPct val="96500"/>
              </a:lnSpc>
              <a:spcBef>
                <a:spcPts val="20"/>
              </a:spcBef>
            </a:pPr>
            <a:r>
              <a:rPr sz="1400" spc="-10" dirty="0">
                <a:latin typeface="Times New Roman"/>
                <a:cs typeface="Times New Roman"/>
              </a:rPr>
              <a:t>Кузбасский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государственный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технический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университет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имени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Т.Ф.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Горбачева,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кафедра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химии,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технологии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неорганических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веществ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наноматериалов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Руководитель: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А.В.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Тихомирова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84320" y="1714373"/>
            <a:ext cx="6200775" cy="344424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250" marR="86995" indent="450850" algn="just">
              <a:lnSpc>
                <a:spcPct val="95800"/>
              </a:lnSpc>
              <a:spcBef>
                <a:spcPts val="34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Актуальность: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если рассматривать структуру потребления первичных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энергоресурсов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Н.П.</a:t>
            </a:r>
            <a:r>
              <a:rPr sz="1400" spc="-5" dirty="0">
                <a:latin typeface="Times New Roman"/>
                <a:cs typeface="Times New Roman"/>
              </a:rPr>
              <a:t> Лаверову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Российской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Федерации,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то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первом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месте </a:t>
            </a:r>
            <a:r>
              <a:rPr sz="1400" spc="-10" dirty="0">
                <a:latin typeface="Times New Roman"/>
                <a:cs typeface="Times New Roman"/>
              </a:rPr>
              <a:t>окажется природный </a:t>
            </a:r>
            <a:r>
              <a:rPr sz="1400" spc="-5" dirty="0">
                <a:latin typeface="Times New Roman"/>
                <a:cs typeface="Times New Roman"/>
              </a:rPr>
              <a:t>газ </a:t>
            </a:r>
            <a:r>
              <a:rPr sz="1400" spc="-10" dirty="0">
                <a:latin typeface="Times New Roman"/>
                <a:cs typeface="Times New Roman"/>
              </a:rPr>
              <a:t>(52%), </a:t>
            </a:r>
            <a:r>
              <a:rPr sz="1400" spc="-5" dirty="0">
                <a:latin typeface="Times New Roman"/>
                <a:cs typeface="Times New Roman"/>
              </a:rPr>
              <a:t>затем </a:t>
            </a:r>
            <a:r>
              <a:rPr sz="1400" spc="-10" dirty="0">
                <a:latin typeface="Times New Roman"/>
                <a:cs typeface="Times New Roman"/>
              </a:rPr>
              <a:t>нефть (23%), </a:t>
            </a:r>
            <a:r>
              <a:rPr sz="1400" spc="-5" dirty="0">
                <a:latin typeface="Times New Roman"/>
                <a:cs typeface="Times New Roman"/>
              </a:rPr>
              <a:t>а уголь занимает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только третью позицию (19%) Однако, </a:t>
            </a:r>
            <a:r>
              <a:rPr sz="1400" dirty="0">
                <a:latin typeface="Times New Roman"/>
                <a:cs typeface="Times New Roman"/>
              </a:rPr>
              <a:t>во </a:t>
            </a:r>
            <a:r>
              <a:rPr sz="1400" spc="-10" dirty="0">
                <a:latin typeface="Times New Roman"/>
                <a:cs typeface="Times New Roman"/>
              </a:rPr>
              <a:t>многих </a:t>
            </a:r>
            <a:r>
              <a:rPr sz="1400" spc="-5" dirty="0">
                <a:latin typeface="Times New Roman"/>
                <a:cs typeface="Times New Roman"/>
              </a:rPr>
              <a:t>регионах </a:t>
            </a:r>
            <a:r>
              <a:rPr sz="1400" spc="-15" dirty="0">
                <a:latin typeface="Times New Roman"/>
                <a:cs typeface="Times New Roman"/>
              </a:rPr>
              <a:t>РФ </a:t>
            </a:r>
            <a:r>
              <a:rPr sz="1400" spc="10" dirty="0">
                <a:latin typeface="Times New Roman"/>
                <a:cs typeface="Times New Roman"/>
              </a:rPr>
              <a:t>даже </a:t>
            </a:r>
            <a:r>
              <a:rPr sz="1400" spc="-10" dirty="0">
                <a:latin typeface="Times New Roman"/>
                <a:cs typeface="Times New Roman"/>
              </a:rPr>
              <a:t>несмотря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 то, что </a:t>
            </a:r>
            <a:r>
              <a:rPr sz="1400" dirty="0">
                <a:latin typeface="Times New Roman"/>
                <a:cs typeface="Times New Roman"/>
              </a:rPr>
              <a:t>при </a:t>
            </a:r>
            <a:r>
              <a:rPr sz="1400" spc="-5" dirty="0">
                <a:latin typeface="Times New Roman"/>
                <a:cs typeface="Times New Roman"/>
              </a:rPr>
              <a:t>сжигании </a:t>
            </a:r>
            <a:r>
              <a:rPr sz="1400" spc="-10" dirty="0">
                <a:latin typeface="Times New Roman"/>
                <a:cs typeface="Times New Roman"/>
              </a:rPr>
              <a:t>угля </a:t>
            </a:r>
            <a:r>
              <a:rPr sz="1400" spc="-5" dirty="0">
                <a:latin typeface="Times New Roman"/>
                <a:cs typeface="Times New Roman"/>
              </a:rPr>
              <a:t>образуется большое количество твёрдых </a:t>
            </a:r>
            <a:r>
              <a:rPr sz="1400" dirty="0">
                <a:latin typeface="Times New Roman"/>
                <a:cs typeface="Times New Roman"/>
              </a:rPr>
              <a:t>отходов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(золошлаковых отходов – </a:t>
            </a:r>
            <a:r>
              <a:rPr sz="1400" spc="-10" dirty="0">
                <a:latin typeface="Times New Roman"/>
                <a:cs typeface="Times New Roman"/>
              </a:rPr>
              <a:t>ЗШО), </a:t>
            </a:r>
            <a:r>
              <a:rPr sz="1400" spc="-5" dirty="0">
                <a:latin typeface="Times New Roman"/>
                <a:cs typeface="Times New Roman"/>
              </a:rPr>
              <a:t>в </a:t>
            </a:r>
            <a:r>
              <a:rPr sz="1400" spc="-10" dirty="0">
                <a:latin typeface="Times New Roman"/>
                <a:cs typeface="Times New Roman"/>
              </a:rPr>
              <a:t>условиях </a:t>
            </a:r>
            <a:r>
              <a:rPr sz="1400" spc="-5" dirty="0">
                <a:latin typeface="Times New Roman"/>
                <a:cs typeface="Times New Roman"/>
              </a:rPr>
              <a:t>недостаточной газификации, </a:t>
            </a:r>
            <a:r>
              <a:rPr sz="1400" spc="-10" dirty="0">
                <a:latin typeface="Times New Roman"/>
                <a:cs typeface="Times New Roman"/>
              </a:rPr>
              <a:t>при </a:t>
            </a:r>
            <a:r>
              <a:rPr sz="1400" spc="-5" dirty="0">
                <a:latin typeface="Times New Roman"/>
                <a:cs typeface="Times New Roman"/>
              </a:rPr>
              <a:t> долгом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зимнем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периоде,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он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является</a:t>
            </a:r>
            <a:r>
              <a:rPr sz="1400" dirty="0">
                <a:latin typeface="Times New Roman"/>
                <a:cs typeface="Times New Roman"/>
              </a:rPr>
              <a:t> наиболее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доступным</a:t>
            </a:r>
            <a:r>
              <a:rPr sz="1400" spc="-5" dirty="0">
                <a:latin typeface="Times New Roman"/>
                <a:cs typeface="Times New Roman"/>
              </a:rPr>
              <a:t> тепло-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энергоносителем.</a:t>
            </a:r>
            <a:endParaRPr sz="1400">
              <a:latin typeface="Times New Roman"/>
              <a:cs typeface="Times New Roman"/>
            </a:endParaRPr>
          </a:p>
          <a:p>
            <a:pPr marL="95250" indent="450850" algn="just">
              <a:lnSpc>
                <a:spcPts val="1575"/>
              </a:lnSpc>
            </a:pPr>
            <a:r>
              <a:rPr sz="1400" spc="-10" dirty="0">
                <a:latin typeface="Times New Roman"/>
                <a:cs typeface="Times New Roman"/>
              </a:rPr>
              <a:t>Вместе</a:t>
            </a:r>
            <a:r>
              <a:rPr sz="1400" spc="9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spc="450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тем,</a:t>
            </a:r>
            <a:r>
              <a:rPr sz="1400" spc="455" dirty="0">
                <a:latin typeface="Times New Roman"/>
                <a:cs typeface="Times New Roman"/>
              </a:rPr>
              <a:t>  </a:t>
            </a:r>
            <a:r>
              <a:rPr sz="1400" spc="-15" dirty="0">
                <a:latin typeface="Times New Roman"/>
                <a:cs typeface="Times New Roman"/>
              </a:rPr>
              <a:t>ЗШО</a:t>
            </a:r>
            <a:r>
              <a:rPr sz="1400" spc="45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являются</a:t>
            </a:r>
            <a:r>
              <a:rPr sz="1400" spc="440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многокомпонентной</a:t>
            </a:r>
            <a:r>
              <a:rPr sz="1400" spc="450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системой,</a:t>
            </a:r>
            <a:endParaRPr sz="1400">
              <a:latin typeface="Times New Roman"/>
              <a:cs typeface="Times New Roman"/>
            </a:endParaRPr>
          </a:p>
          <a:p>
            <a:pPr marL="95250" marR="91440" algn="just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latin typeface="Times New Roman"/>
                <a:cs typeface="Times New Roman"/>
              </a:rPr>
              <a:t>содержащей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соединения,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которые</a:t>
            </a:r>
            <a:r>
              <a:rPr sz="1400" spc="-5" dirty="0">
                <a:latin typeface="Times New Roman"/>
                <a:cs typeface="Times New Roman"/>
              </a:rPr>
              <a:t> можно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использовать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только</a:t>
            </a:r>
            <a:r>
              <a:rPr sz="1400" spc="-5" dirty="0">
                <a:latin typeface="Times New Roman"/>
                <a:cs typeface="Times New Roman"/>
              </a:rPr>
              <a:t> в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строительстве,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посредством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последовательного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разделения,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выделять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ценные компоненты </a:t>
            </a:r>
            <a:r>
              <a:rPr sz="1400" spc="-5" dirty="0">
                <a:latin typeface="Times New Roman"/>
                <a:cs typeface="Times New Roman"/>
              </a:rPr>
              <a:t>вроде и редких, </a:t>
            </a:r>
            <a:r>
              <a:rPr sz="1400" spc="-10" dirty="0">
                <a:latin typeface="Times New Roman"/>
                <a:cs typeface="Times New Roman"/>
              </a:rPr>
              <a:t>рассеянных </a:t>
            </a:r>
            <a:r>
              <a:rPr sz="1400" spc="-5" dirty="0">
                <a:latin typeface="Times New Roman"/>
                <a:cs typeface="Times New Roman"/>
              </a:rPr>
              <a:t>редкоземельных </a:t>
            </a:r>
            <a:r>
              <a:rPr sz="1400" spc="-10" dirty="0">
                <a:latin typeface="Times New Roman"/>
                <a:cs typeface="Times New Roman"/>
              </a:rPr>
              <a:t>элементов,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которые </a:t>
            </a:r>
            <a:r>
              <a:rPr sz="1400" spc="-5" dirty="0">
                <a:latin typeface="Times New Roman"/>
                <a:cs typeface="Times New Roman"/>
              </a:rPr>
              <a:t>присутствуют в минеральной </a:t>
            </a:r>
            <a:r>
              <a:rPr sz="1400" spc="-10" dirty="0">
                <a:latin typeface="Times New Roman"/>
                <a:cs typeface="Times New Roman"/>
              </a:rPr>
              <a:t>части </a:t>
            </a:r>
            <a:r>
              <a:rPr sz="1400" spc="-5" dirty="0">
                <a:latin typeface="Times New Roman"/>
                <a:cs typeface="Times New Roman"/>
              </a:rPr>
              <a:t>углей, а </a:t>
            </a:r>
            <a:r>
              <a:rPr sz="1400" spc="-10" dirty="0">
                <a:latin typeface="Times New Roman"/>
                <a:cs typeface="Times New Roman"/>
              </a:rPr>
              <a:t>их </a:t>
            </a:r>
            <a:r>
              <a:rPr sz="1400" spc="-5" dirty="0">
                <a:latin typeface="Times New Roman"/>
                <a:cs typeface="Times New Roman"/>
              </a:rPr>
              <a:t>содержание в золах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достигает промышленно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значимых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концентраций.</a:t>
            </a:r>
            <a:endParaRPr sz="1400">
              <a:latin typeface="Times New Roman"/>
              <a:cs typeface="Times New Roman"/>
            </a:endParaRPr>
          </a:p>
          <a:p>
            <a:pPr marL="95250" marR="87630" indent="450850" algn="just">
              <a:lnSpc>
                <a:spcPts val="1610"/>
              </a:lnSpc>
              <a:spcBef>
                <a:spcPts val="4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Цель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работы: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выделение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магнитной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фракции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золы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уноса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одного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из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предприятий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Кемеровской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области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помощью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неодимового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магнита.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759" y="5463438"/>
            <a:ext cx="9935210" cy="11887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3980" marR="86360" indent="450850" algn="just">
              <a:lnSpc>
                <a:spcPct val="95700"/>
              </a:lnSpc>
              <a:spcBef>
                <a:spcPts val="355"/>
              </a:spcBef>
            </a:pPr>
            <a:r>
              <a:rPr sz="1400" spc="-2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результатам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магнитной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сепарации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угольной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золы</a:t>
            </a:r>
            <a:r>
              <a:rPr sz="1400" spc="-5" dirty="0">
                <a:latin typeface="Times New Roman"/>
                <a:cs typeface="Times New Roman"/>
              </a:rPr>
              <a:t> массой</a:t>
            </a:r>
            <a:r>
              <a:rPr sz="1400" dirty="0">
                <a:latin typeface="Times New Roman"/>
                <a:cs typeface="Times New Roman"/>
              </a:rPr>
              <a:t> 207,7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г.,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выделено</a:t>
            </a:r>
            <a:r>
              <a:rPr sz="1400" dirty="0">
                <a:latin typeface="Times New Roman"/>
                <a:cs typeface="Times New Roman"/>
              </a:rPr>
              <a:t> 3,4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магнитной</a:t>
            </a:r>
            <a:r>
              <a:rPr sz="1400" spc="-5" dirty="0">
                <a:latin typeface="Times New Roman"/>
                <a:cs typeface="Times New Roman"/>
              </a:rPr>
              <a:t> фракции,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соответствует 1,6%. Согласно предварительно определённому составу </a:t>
            </a:r>
            <a:r>
              <a:rPr sz="1400" spc="-10" dirty="0">
                <a:latin typeface="Times New Roman"/>
                <a:cs typeface="Times New Roman"/>
              </a:rPr>
              <a:t>золы </a:t>
            </a:r>
            <a:r>
              <a:rPr sz="1400" spc="5" dirty="0">
                <a:latin typeface="Times New Roman"/>
                <a:cs typeface="Times New Roman"/>
              </a:rPr>
              <a:t>уноса, </a:t>
            </a:r>
            <a:r>
              <a:rPr sz="1400" spc="-5" dirty="0">
                <a:latin typeface="Times New Roman"/>
                <a:cs typeface="Times New Roman"/>
              </a:rPr>
              <a:t>предполагается, </a:t>
            </a:r>
            <a:r>
              <a:rPr sz="1400" spc="-10" dirty="0">
                <a:latin typeface="Times New Roman"/>
                <a:cs typeface="Times New Roman"/>
              </a:rPr>
              <a:t>что магнитная фракция </a:t>
            </a:r>
            <a:r>
              <a:rPr sz="1400" spc="-5" dirty="0">
                <a:latin typeface="Times New Roman"/>
                <a:cs typeface="Times New Roman"/>
              </a:rPr>
              <a:t> обязательно содержит ферромагнетики,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такие как </a:t>
            </a:r>
            <a:r>
              <a:rPr sz="1400" spc="-5" dirty="0">
                <a:latin typeface="Times New Roman"/>
                <a:cs typeface="Times New Roman"/>
              </a:rPr>
              <a:t>железо, </a:t>
            </a:r>
            <a:r>
              <a:rPr sz="1400" spc="-10" dirty="0">
                <a:latin typeface="Times New Roman"/>
                <a:cs typeface="Times New Roman"/>
              </a:rPr>
              <a:t>кобальт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0" dirty="0">
                <a:latin typeface="Times New Roman"/>
                <a:cs typeface="Times New Roman"/>
              </a:rPr>
              <a:t>никель.</a:t>
            </a:r>
            <a:r>
              <a:rPr sz="1400" spc="-5" dirty="0">
                <a:latin typeface="Times New Roman"/>
                <a:cs typeface="Times New Roman"/>
              </a:rPr>
              <a:t> Кроме </a:t>
            </a:r>
            <a:r>
              <a:rPr sz="1400" spc="-10" dirty="0">
                <a:latin typeface="Times New Roman"/>
                <a:cs typeface="Times New Roman"/>
              </a:rPr>
              <a:t>того, если говорить </a:t>
            </a:r>
            <a:r>
              <a:rPr sz="1400" spc="-5" dirty="0">
                <a:latin typeface="Times New Roman"/>
                <a:cs typeface="Times New Roman"/>
              </a:rPr>
              <a:t>о редкоземельных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элементах,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то</a:t>
            </a:r>
            <a:r>
              <a:rPr sz="1400" spc="-5" dirty="0">
                <a:latin typeface="Times New Roman"/>
                <a:cs typeface="Times New Roman"/>
              </a:rPr>
              <a:t> среди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присутствующих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составе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золы,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такими</a:t>
            </a:r>
            <a:r>
              <a:rPr sz="1400" spc="-5" dirty="0">
                <a:latin typeface="Times New Roman"/>
                <a:cs typeface="Times New Roman"/>
              </a:rPr>
              <a:t> свойствами</a:t>
            </a:r>
            <a:r>
              <a:rPr sz="1400" dirty="0">
                <a:latin typeface="Times New Roman"/>
                <a:cs typeface="Times New Roman"/>
              </a:rPr>
              <a:t> обладают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гадолиний,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тербий,</a:t>
            </a:r>
            <a:r>
              <a:rPr sz="1400" spc="-5" dirty="0">
                <a:latin typeface="Times New Roman"/>
                <a:cs typeface="Times New Roman"/>
              </a:rPr>
              <a:t> гольмий,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эрбий.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Следующим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этапом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данной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работы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будет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подробное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изучение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состава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магнитной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фракции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золы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уноса.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579" y="6899859"/>
            <a:ext cx="10001885" cy="44195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00"/>
              </a:spcBef>
            </a:pPr>
            <a:r>
              <a:rPr sz="1400" i="1" spc="-5" dirty="0">
                <a:latin typeface="Times New Roman"/>
                <a:cs typeface="Times New Roman"/>
              </a:rPr>
              <a:t>Черкасова</a:t>
            </a:r>
            <a:r>
              <a:rPr sz="1400" i="1" spc="29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Т.Г.</a:t>
            </a:r>
            <a:r>
              <a:rPr sz="1400" i="1" spc="29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Угольные</a:t>
            </a:r>
            <a:r>
              <a:rPr sz="1400" i="1" spc="28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отходы</a:t>
            </a:r>
            <a:r>
              <a:rPr sz="1400" i="1" spc="27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как</a:t>
            </a:r>
            <a:r>
              <a:rPr sz="1400" i="1" spc="30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сырьё</a:t>
            </a:r>
            <a:r>
              <a:rPr sz="1400" i="1" spc="28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для</a:t>
            </a:r>
            <a:r>
              <a:rPr sz="1400" i="1" spc="28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получения</a:t>
            </a:r>
            <a:r>
              <a:rPr sz="1400" i="1" spc="28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редких</a:t>
            </a:r>
            <a:r>
              <a:rPr sz="1400" i="1" spc="28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и</a:t>
            </a:r>
            <a:r>
              <a:rPr sz="1400" i="1" spc="28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рассеянных</a:t>
            </a:r>
            <a:r>
              <a:rPr sz="1400" i="1" spc="28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элементов</a:t>
            </a:r>
            <a:r>
              <a:rPr sz="1400" i="1" spc="28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/</a:t>
            </a:r>
            <a:r>
              <a:rPr sz="1400" i="1" spc="27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Черкасова</a:t>
            </a:r>
            <a:r>
              <a:rPr sz="1400" i="1" spc="30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Т.Г.,</a:t>
            </a:r>
            <a:r>
              <a:rPr sz="1400" i="1" spc="29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Черкасова</a:t>
            </a:r>
            <a:r>
              <a:rPr sz="1400" i="1" spc="27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Е.В., </a:t>
            </a:r>
            <a:r>
              <a:rPr sz="1400" i="1" spc="-33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Тихомирова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А.В.,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Бобровникова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А.А.,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Неведров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А.В.,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Папин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А.В./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Вестник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КузГТУ.</a:t>
            </a:r>
            <a:r>
              <a:rPr sz="1400" i="1" spc="2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№6. 2016.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с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185-188.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052" y="4960366"/>
            <a:ext cx="3161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1.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Этапы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сепарации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золошлаковых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отходов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550" y="1670304"/>
            <a:ext cx="3425190" cy="139725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6550" y="3195193"/>
            <a:ext cx="3467608" cy="16389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345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Русакова Наталья Петровна</cp:lastModifiedBy>
  <cp:revision>1</cp:revision>
  <dcterms:created xsi:type="dcterms:W3CDTF">2021-03-27T01:41:13Z</dcterms:created>
  <dcterms:modified xsi:type="dcterms:W3CDTF">2021-03-30T15:14:38Z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2021-03-27T00:00:00Z</vt:filetime>
  </property>
</Properties>
</file>