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DC2-0628-4019-9568-EDF20A27F42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C193-FC56-4078-A82B-6BC66C5FA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02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DC2-0628-4019-9568-EDF20A27F42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C193-FC56-4078-A82B-6BC66C5FA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59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DC2-0628-4019-9568-EDF20A27F42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C193-FC56-4078-A82B-6BC66C5FA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79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DC2-0628-4019-9568-EDF20A27F42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C193-FC56-4078-A82B-6BC66C5FA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66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DC2-0628-4019-9568-EDF20A27F42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C193-FC56-4078-A82B-6BC66C5FA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51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DC2-0628-4019-9568-EDF20A27F42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C193-FC56-4078-A82B-6BC66C5FA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1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DC2-0628-4019-9568-EDF20A27F42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C193-FC56-4078-A82B-6BC66C5FA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43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DC2-0628-4019-9568-EDF20A27F42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C193-FC56-4078-A82B-6BC66C5FA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98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DC2-0628-4019-9568-EDF20A27F42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C193-FC56-4078-A82B-6BC66C5FA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30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DC2-0628-4019-9568-EDF20A27F42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C193-FC56-4078-A82B-6BC66C5FA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93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DC2-0628-4019-9568-EDF20A27F42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C193-FC56-4078-A82B-6BC66C5FA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89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2EDC2-0628-4019-9568-EDF20A27F42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8C193-FC56-4078-A82B-6BC66C5FA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8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1574AA1-EF93-45B7-A016-F2B88DFBA4ED}"/>
              </a:ext>
            </a:extLst>
          </p:cNvPr>
          <p:cNvSpPr/>
          <p:nvPr/>
        </p:nvSpPr>
        <p:spPr>
          <a:xfrm>
            <a:off x="9352451" y="1683891"/>
            <a:ext cx="2617324" cy="2681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1" y="1"/>
            <a:ext cx="12191999" cy="6857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-1"/>
            <a:ext cx="12191999" cy="68579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продуктов окисления </a:t>
            </a: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цистеина методом ЯМР-спектроскопии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Лусина Ольга Валерьевна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Башкирский государственный университет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физической химии и химической экологии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Руководитель: Берестова Т.В.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595" y="1611481"/>
            <a:ext cx="5029200" cy="1039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50" algn="just">
              <a:lnSpc>
                <a:spcPct val="112000"/>
              </a:lnSpc>
              <a:spcAft>
                <a:spcPts val="0"/>
              </a:spcAft>
            </a:pP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L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-цистеин принимает активное участие в обратимой окислительной модификации, которая регулирует важные пути клеточной трансдукции сигнала. В связи с этим, изучение механизма реакции окисления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L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Yu Mincho"/>
              </a:rPr>
              <a:t>-цистеина может поспособствовать лучшему изучению окислительных процессов в организме.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817" y="4729157"/>
            <a:ext cx="5029200" cy="2743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Экспериментальные данные</a:t>
            </a:r>
          </a:p>
        </p:txBody>
      </p:sp>
      <p:pic>
        <p:nvPicPr>
          <p:cNvPr id="9" name="Picture 4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50" y="400946"/>
            <a:ext cx="1225694" cy="105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394" y="400946"/>
            <a:ext cx="1338349" cy="1051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651790"/>
              </p:ext>
            </p:extLst>
          </p:nvPr>
        </p:nvGraphicFramePr>
        <p:xfrm>
          <a:off x="160595" y="2787760"/>
          <a:ext cx="4967287" cy="1054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S ChemDraw Drawing" r:id="rId5" imgW="5728621" imgH="1563207" progId="ChemDraw.Document.6.0">
                  <p:embed/>
                </p:oleObj>
              </mc:Choice>
              <mc:Fallback>
                <p:oleObj name="CS ChemDraw Drawing" r:id="rId5" imgW="5728621" imgH="156320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595" y="2787760"/>
                        <a:ext cx="4967287" cy="1054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737630"/>
              </p:ext>
            </p:extLst>
          </p:nvPr>
        </p:nvGraphicFramePr>
        <p:xfrm>
          <a:off x="5252414" y="1611481"/>
          <a:ext cx="3944851" cy="2681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5355">
                  <a:extLst>
                    <a:ext uri="{9D8B030D-6E8A-4147-A177-3AD203B41FA5}">
                      <a16:colId xmlns:a16="http://schemas.microsoft.com/office/drawing/2014/main" val="42305237"/>
                    </a:ext>
                  </a:extLst>
                </a:gridCol>
                <a:gridCol w="758687">
                  <a:extLst>
                    <a:ext uri="{9D8B030D-6E8A-4147-A177-3AD203B41FA5}">
                      <a16:colId xmlns:a16="http://schemas.microsoft.com/office/drawing/2014/main" val="667819045"/>
                    </a:ext>
                  </a:extLst>
                </a:gridCol>
                <a:gridCol w="758687">
                  <a:extLst>
                    <a:ext uri="{9D8B030D-6E8A-4147-A177-3AD203B41FA5}">
                      <a16:colId xmlns:a16="http://schemas.microsoft.com/office/drawing/2014/main" val="2812645066"/>
                    </a:ext>
                  </a:extLst>
                </a:gridCol>
                <a:gridCol w="682176">
                  <a:extLst>
                    <a:ext uri="{9D8B030D-6E8A-4147-A177-3AD203B41FA5}">
                      <a16:colId xmlns:a16="http://schemas.microsoft.com/office/drawing/2014/main" val="1451536709"/>
                    </a:ext>
                  </a:extLst>
                </a:gridCol>
                <a:gridCol w="609946">
                  <a:extLst>
                    <a:ext uri="{9D8B030D-6E8A-4147-A177-3AD203B41FA5}">
                      <a16:colId xmlns:a16="http://schemas.microsoft.com/office/drawing/2014/main" val="2118175407"/>
                    </a:ext>
                  </a:extLst>
                </a:gridCol>
              </a:tblGrid>
              <a:tr h="167589">
                <a:tc rowSpan="3"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Соединение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ru-RU" sz="100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Н-ЯМР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104073"/>
                  </a:ext>
                </a:extLst>
              </a:tr>
              <a:tr h="1675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CHH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</a:t>
                      </a:r>
                      <a:r>
                        <a:rPr lang="ru-RU" sz="10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СНСООН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691132"/>
                  </a:ext>
                </a:extLst>
              </a:tr>
              <a:tr h="335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 ⁓5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 ⁓9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 ⁓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 ⁓9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3367513"/>
                  </a:ext>
                </a:extLst>
              </a:tr>
              <a:tr h="335179"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cysH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3.09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dd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3.1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dd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3.06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dd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dd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 </a:t>
                      </a:r>
                      <a:r>
                        <a:rPr lang="en-CA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dd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4928425"/>
                  </a:ext>
                </a:extLst>
              </a:tr>
              <a:tr h="335179"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cys</a:t>
                      </a:r>
                      <a:r>
                        <a:rPr lang="ru-RU" sz="10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3.08 dd, 3.28 dd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3.83 dd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6594109"/>
                  </a:ext>
                </a:extLst>
              </a:tr>
              <a:tr h="335179"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cysSO</a:t>
                      </a:r>
                      <a:r>
                        <a:rPr lang="ru-RU" sz="10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 (3)</a:t>
                      </a:r>
                      <a:r>
                        <a:rPr lang="en-US" sz="10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dd, 3.4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dd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4.18 dd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8512785"/>
                  </a:ext>
                </a:extLst>
              </a:tr>
              <a:tr h="335179"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cysOH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(4)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dd, 3.</a:t>
                      </a: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dd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2.89 dd, 3.05 dd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4.52 dd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4.20 dd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1543111"/>
                  </a:ext>
                </a:extLst>
              </a:tr>
              <a:tr h="335179"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cysO</a:t>
                      </a:r>
                      <a:r>
                        <a:rPr lang="ru-RU" sz="10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 (5)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3.45 dd, 3.58 dd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3.39 dd, 3.56 dd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4.46 dd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dd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1699634"/>
                  </a:ext>
                </a:extLst>
              </a:tr>
              <a:tr h="335179"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cysO</a:t>
                      </a:r>
                      <a:r>
                        <a:rPr lang="ru-RU" sz="10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 (6)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dd, 3.</a:t>
                      </a: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dd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dd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0196398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591724"/>
              </p:ext>
            </p:extLst>
          </p:nvPr>
        </p:nvGraphicFramePr>
        <p:xfrm>
          <a:off x="207817" y="4409174"/>
          <a:ext cx="8989448" cy="2311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4445">
                  <a:extLst>
                    <a:ext uri="{9D8B030D-6E8A-4147-A177-3AD203B41FA5}">
                      <a16:colId xmlns:a16="http://schemas.microsoft.com/office/drawing/2014/main" val="1750681398"/>
                    </a:ext>
                  </a:extLst>
                </a:gridCol>
                <a:gridCol w="489935">
                  <a:extLst>
                    <a:ext uri="{9D8B030D-6E8A-4147-A177-3AD203B41FA5}">
                      <a16:colId xmlns:a16="http://schemas.microsoft.com/office/drawing/2014/main" val="3212024160"/>
                    </a:ext>
                  </a:extLst>
                </a:gridCol>
                <a:gridCol w="817328">
                  <a:extLst>
                    <a:ext uri="{9D8B030D-6E8A-4147-A177-3AD203B41FA5}">
                      <a16:colId xmlns:a16="http://schemas.microsoft.com/office/drawing/2014/main" val="588032496"/>
                    </a:ext>
                  </a:extLst>
                </a:gridCol>
                <a:gridCol w="817328">
                  <a:extLst>
                    <a:ext uri="{9D8B030D-6E8A-4147-A177-3AD203B41FA5}">
                      <a16:colId xmlns:a16="http://schemas.microsoft.com/office/drawing/2014/main" val="2271010758"/>
                    </a:ext>
                  </a:extLst>
                </a:gridCol>
                <a:gridCol w="571783">
                  <a:extLst>
                    <a:ext uri="{9D8B030D-6E8A-4147-A177-3AD203B41FA5}">
                      <a16:colId xmlns:a16="http://schemas.microsoft.com/office/drawing/2014/main" val="983429444"/>
                    </a:ext>
                  </a:extLst>
                </a:gridCol>
                <a:gridCol w="490510">
                  <a:extLst>
                    <a:ext uri="{9D8B030D-6E8A-4147-A177-3AD203B41FA5}">
                      <a16:colId xmlns:a16="http://schemas.microsoft.com/office/drawing/2014/main" val="1353399526"/>
                    </a:ext>
                  </a:extLst>
                </a:gridCol>
                <a:gridCol w="817328">
                  <a:extLst>
                    <a:ext uri="{9D8B030D-6E8A-4147-A177-3AD203B41FA5}">
                      <a16:colId xmlns:a16="http://schemas.microsoft.com/office/drawing/2014/main" val="2318066046"/>
                    </a:ext>
                  </a:extLst>
                </a:gridCol>
                <a:gridCol w="817328">
                  <a:extLst>
                    <a:ext uri="{9D8B030D-6E8A-4147-A177-3AD203B41FA5}">
                      <a16:colId xmlns:a16="http://schemas.microsoft.com/office/drawing/2014/main" val="141375734"/>
                    </a:ext>
                  </a:extLst>
                </a:gridCol>
                <a:gridCol w="657089">
                  <a:extLst>
                    <a:ext uri="{9D8B030D-6E8A-4147-A177-3AD203B41FA5}">
                      <a16:colId xmlns:a16="http://schemas.microsoft.com/office/drawing/2014/main" val="2407805703"/>
                    </a:ext>
                  </a:extLst>
                </a:gridCol>
                <a:gridCol w="571783">
                  <a:extLst>
                    <a:ext uri="{9D8B030D-6E8A-4147-A177-3AD203B41FA5}">
                      <a16:colId xmlns:a16="http://schemas.microsoft.com/office/drawing/2014/main" val="3134435085"/>
                    </a:ext>
                  </a:extLst>
                </a:gridCol>
                <a:gridCol w="817328">
                  <a:extLst>
                    <a:ext uri="{9D8B030D-6E8A-4147-A177-3AD203B41FA5}">
                      <a16:colId xmlns:a16="http://schemas.microsoft.com/office/drawing/2014/main" val="715285486"/>
                    </a:ext>
                  </a:extLst>
                </a:gridCol>
                <a:gridCol w="817328">
                  <a:extLst>
                    <a:ext uri="{9D8B030D-6E8A-4147-A177-3AD203B41FA5}">
                      <a16:colId xmlns:a16="http://schemas.microsoft.com/office/drawing/2014/main" val="57818806"/>
                    </a:ext>
                  </a:extLst>
                </a:gridCol>
                <a:gridCol w="489935">
                  <a:extLst>
                    <a:ext uri="{9D8B030D-6E8A-4147-A177-3AD203B41FA5}">
                      <a16:colId xmlns:a16="http://schemas.microsoft.com/office/drawing/2014/main" val="2544615580"/>
                    </a:ext>
                  </a:extLst>
                </a:gridCol>
              </a:tblGrid>
              <a:tr h="207761">
                <a:tc rowSpan="4"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Соединение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12"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ru-RU" sz="1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С-ЯМР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52143"/>
                  </a:ext>
                </a:extLst>
              </a:tr>
              <a:tr h="207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0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0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55252"/>
                  </a:ext>
                </a:extLst>
              </a:tr>
              <a:tr h="207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9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R="19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9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R="19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9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871577"/>
                  </a:ext>
                </a:extLst>
              </a:tr>
              <a:tr h="649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HF/6-311+G(d,p)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MP2(Full)/6-311+G(</a:t>
                      </a:r>
                      <a:r>
                        <a:rPr lang="en-CA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d,p</a:t>
                      </a:r>
                      <a:r>
                        <a:rPr lang="en-C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ChemDraw</a:t>
                      </a:r>
                      <a:r>
                        <a:rPr lang="en-C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Ultra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HF/6-311+G(</a:t>
                      </a:r>
                      <a:r>
                        <a:rPr lang="en-CA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d,p</a:t>
                      </a:r>
                      <a:r>
                        <a:rPr lang="en-C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MP2(Full)/6-311+G(</a:t>
                      </a:r>
                      <a:r>
                        <a:rPr lang="en-CA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d,p</a:t>
                      </a:r>
                      <a:r>
                        <a:rPr lang="en-C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ChemDraw Ultra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HF/6-311+G(d,p)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MP2(Full)/6-311+G(</a:t>
                      </a:r>
                      <a:r>
                        <a:rPr lang="en-CA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d,p</a:t>
                      </a:r>
                      <a:r>
                        <a:rPr lang="en-C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ChemDraw Ultra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5120981"/>
                  </a:ext>
                </a:extLst>
              </a:tr>
              <a:tr h="207761"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cysH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25.45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20.91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20.21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55.98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42.14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41.97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172.70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171.67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170.62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174.7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3815583"/>
                  </a:ext>
                </a:extLst>
              </a:tr>
              <a:tr h="207761"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cysSO</a:t>
                      </a:r>
                      <a:r>
                        <a:rPr lang="ru-RU" sz="10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53.36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43.69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47.91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172.67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171.64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176.22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174.7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8484651"/>
                  </a:ext>
                </a:extLst>
              </a:tr>
              <a:tr h="207761"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cysOH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34.68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29.95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47.61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35.81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39.77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173.00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169.08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174.10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174.7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0455400"/>
                  </a:ext>
                </a:extLst>
              </a:tr>
              <a:tr h="207761"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cysO</a:t>
                      </a:r>
                      <a:r>
                        <a:rPr lang="ru-RU" sz="10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35.75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35.85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53.03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52.02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48.54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178.93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172.36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179.40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174.7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7314938"/>
                  </a:ext>
                </a:extLst>
              </a:tr>
              <a:tr h="207761"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cysO</a:t>
                      </a:r>
                      <a:r>
                        <a:rPr lang="ru-RU" sz="10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34.52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35.40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48.51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44.77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170.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167.32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175.74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174.7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2610266"/>
                  </a:ext>
                </a:extLst>
              </a:tr>
            </a:tbl>
          </a:graphicData>
        </a:graphic>
      </p:graphicFrame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87D43FA-85AA-44B2-837D-DC9FC925A2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556" y="1611481"/>
            <a:ext cx="2622219" cy="2681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505754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389</Words>
  <Application>Microsoft Office PowerPoint</Application>
  <PresentationFormat>Широкоэкранный</PresentationFormat>
  <Paragraphs>130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Yu Mincho</vt:lpstr>
      <vt:lpstr>Arial</vt:lpstr>
      <vt:lpstr>Calibri</vt:lpstr>
      <vt:lpstr>Calibri Light</vt:lpstr>
      <vt:lpstr>Times New Roman</vt:lpstr>
      <vt:lpstr>Тема Office</vt:lpstr>
      <vt:lpstr>CS ChemDraw Drawing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Русакова Наталья Петровна</cp:lastModifiedBy>
  <cp:revision>15</cp:revision>
  <dcterms:created xsi:type="dcterms:W3CDTF">2021-03-23T08:08:45Z</dcterms:created>
  <dcterms:modified xsi:type="dcterms:W3CDTF">2021-03-30T15:04:54Z</dcterms:modified>
</cp:coreProperties>
</file>