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8800425" cy="2159952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10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3534924"/>
            <a:ext cx="24480361" cy="7519835"/>
          </a:xfrm>
        </p:spPr>
        <p:txBody>
          <a:bodyPr anchor="b"/>
          <a:lstStyle>
            <a:lvl1pPr algn="ctr">
              <a:defRPr sz="1889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11344752"/>
            <a:ext cx="21600319" cy="521488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39951" indent="0" algn="ctr">
              <a:buNone/>
              <a:defRPr sz="6299"/>
            </a:lvl2pPr>
            <a:lvl3pPr marL="2879903" indent="0" algn="ctr">
              <a:buNone/>
              <a:defRPr sz="5669"/>
            </a:lvl3pPr>
            <a:lvl4pPr marL="4319854" indent="0" algn="ctr">
              <a:buNone/>
              <a:defRPr sz="5039"/>
            </a:lvl4pPr>
            <a:lvl5pPr marL="5759806" indent="0" algn="ctr">
              <a:buNone/>
              <a:defRPr sz="5039"/>
            </a:lvl5pPr>
            <a:lvl6pPr marL="7199757" indent="0" algn="ctr">
              <a:buNone/>
              <a:defRPr sz="5039"/>
            </a:lvl6pPr>
            <a:lvl7pPr marL="8639708" indent="0" algn="ctr">
              <a:buNone/>
              <a:defRPr sz="5039"/>
            </a:lvl7pPr>
            <a:lvl8pPr marL="10079660" indent="0" algn="ctr">
              <a:buNone/>
              <a:defRPr sz="5039"/>
            </a:lvl8pPr>
            <a:lvl9pPr marL="11519611" indent="0" algn="ctr">
              <a:buNone/>
              <a:defRPr sz="5039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5E00-8EEC-4D31-BAEA-FB8386447644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446B-3EA2-4B3E-BB6A-FE023CA6D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98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5E00-8EEC-4D31-BAEA-FB8386447644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446B-3EA2-4B3E-BB6A-FE023CA6D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26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0306" y="1149975"/>
            <a:ext cx="6210092" cy="183045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031" y="1149975"/>
            <a:ext cx="18270270" cy="18304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5E00-8EEC-4D31-BAEA-FB8386447644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446B-3EA2-4B3E-BB6A-FE023CA6D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1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5E00-8EEC-4D31-BAEA-FB8386447644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446B-3EA2-4B3E-BB6A-FE023CA6D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30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030" y="5384888"/>
            <a:ext cx="24840367" cy="8984801"/>
          </a:xfrm>
        </p:spPr>
        <p:txBody>
          <a:bodyPr anchor="b"/>
          <a:lstStyle>
            <a:lvl1pPr>
              <a:defRPr sz="1889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030" y="14454688"/>
            <a:ext cx="24840367" cy="472489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3995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90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854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806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757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708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6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961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5E00-8EEC-4D31-BAEA-FB8386447644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446B-3EA2-4B3E-BB6A-FE023CA6D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593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029" y="5749874"/>
            <a:ext cx="12240181" cy="13704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0215" y="5749874"/>
            <a:ext cx="12240181" cy="13704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5E00-8EEC-4D31-BAEA-FB8386447644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446B-3EA2-4B3E-BB6A-FE023CA6D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37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149979"/>
            <a:ext cx="24840367" cy="417491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3784" y="5294885"/>
            <a:ext cx="12183928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3784" y="7889827"/>
            <a:ext cx="12183928" cy="1160474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0217" y="5294885"/>
            <a:ext cx="12243932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0217" y="7889827"/>
            <a:ext cx="12243932" cy="1160474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5E00-8EEC-4D31-BAEA-FB8386447644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446B-3EA2-4B3E-BB6A-FE023CA6D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654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5E00-8EEC-4D31-BAEA-FB8386447644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446B-3EA2-4B3E-BB6A-FE023CA6D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014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5E00-8EEC-4D31-BAEA-FB8386447644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446B-3EA2-4B3E-BB6A-FE023CA6D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49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439968"/>
            <a:ext cx="9288887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3932" y="3109937"/>
            <a:ext cx="14580215" cy="15349662"/>
          </a:xfrm>
        </p:spPr>
        <p:txBody>
          <a:bodyPr/>
          <a:lstStyle>
            <a:lvl1pPr>
              <a:defRPr sz="10078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6479857"/>
            <a:ext cx="9288887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5E00-8EEC-4D31-BAEA-FB8386447644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446B-3EA2-4B3E-BB6A-FE023CA6D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637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780" y="1439968"/>
            <a:ext cx="9288887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3932" y="3109937"/>
            <a:ext cx="14580215" cy="15349662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951" indent="0">
              <a:buNone/>
              <a:defRPr sz="8819"/>
            </a:lvl2pPr>
            <a:lvl3pPr marL="2879903" indent="0">
              <a:buNone/>
              <a:defRPr sz="7559"/>
            </a:lvl3pPr>
            <a:lvl4pPr marL="4319854" indent="0">
              <a:buNone/>
              <a:defRPr sz="6299"/>
            </a:lvl4pPr>
            <a:lvl5pPr marL="5759806" indent="0">
              <a:buNone/>
              <a:defRPr sz="6299"/>
            </a:lvl5pPr>
            <a:lvl6pPr marL="7199757" indent="0">
              <a:buNone/>
              <a:defRPr sz="6299"/>
            </a:lvl6pPr>
            <a:lvl7pPr marL="8639708" indent="0">
              <a:buNone/>
              <a:defRPr sz="6299"/>
            </a:lvl7pPr>
            <a:lvl8pPr marL="10079660" indent="0">
              <a:buNone/>
              <a:defRPr sz="6299"/>
            </a:lvl8pPr>
            <a:lvl9pPr marL="11519611" indent="0">
              <a:buNone/>
              <a:defRPr sz="629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780" y="6479857"/>
            <a:ext cx="9288887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05E00-8EEC-4D31-BAEA-FB8386447644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8446B-3EA2-4B3E-BB6A-FE023CA6D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078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1149979"/>
            <a:ext cx="24840367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5749874"/>
            <a:ext cx="24840367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20019564"/>
            <a:ext cx="6480096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05E00-8EEC-4D31-BAEA-FB8386447644}" type="datetimeFigureOut">
              <a:rPr lang="ru-RU" smtClean="0"/>
              <a:t>30.03.2021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20019564"/>
            <a:ext cx="9720143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20019564"/>
            <a:ext cx="6480096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8446B-3EA2-4B3E-BB6A-FE023CA6DA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66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79903" rtl="0" eaLnBrk="1" latinLnBrk="0" hangingPunct="1">
        <a:lnSpc>
          <a:spcPct val="90000"/>
        </a:lnSpc>
        <a:spcBef>
          <a:spcPct val="0"/>
        </a:spcBef>
        <a:buNone/>
        <a:defRPr sz="13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76" indent="-719976" algn="l" defTabSz="2879903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5992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599879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830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781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733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684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9636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958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95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854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806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757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708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66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961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B05A05-9BD2-494E-99B2-B1D81FAE35A8}"/>
              </a:ext>
            </a:extLst>
          </p:cNvPr>
          <p:cNvSpPr txBox="1"/>
          <p:nvPr/>
        </p:nvSpPr>
        <p:spPr>
          <a:xfrm>
            <a:off x="4933936" y="4994818"/>
            <a:ext cx="18932549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Синтез триарилформазанов на основе сульфаниловой и аминобензойной кислот проведен в три стадии.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E1FDEAA-ECB2-444C-B701-CFC4DC93E1FA}"/>
              </a:ext>
            </a:extLst>
          </p:cNvPr>
          <p:cNvSpPr/>
          <p:nvPr/>
        </p:nvSpPr>
        <p:spPr>
          <a:xfrm>
            <a:off x="5426392" y="187350"/>
            <a:ext cx="17947639" cy="4071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Мелиева Шохсанам Бахтиёровна</a:t>
            </a:r>
            <a:endParaRPr lang="ru-RU" sz="36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ПОЛУЧЕНИЕ ТРИАРИЛФОРМАЗАНОВ</a:t>
            </a:r>
            <a:endParaRPr lang="ru-RU" sz="36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6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ОСНОВЕ СУЛЬФО- И АМИНОБЕНЗОЙНЫХ КИСЛОТ</a:t>
            </a:r>
            <a:endParaRPr lang="ru-RU" sz="36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07000"/>
              </a:lnSpc>
            </a:pP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Руководитель: Егорова И.Ю.</a:t>
            </a:r>
            <a:endParaRPr lang="ru-RU" sz="36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Тверской государственный университет, г. Тверь</a:t>
            </a:r>
            <a:endParaRPr lang="ru-RU" sz="36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Кафедра органической химии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3447F9B-D875-4724-90D6-0FA221D80F1A}"/>
              </a:ext>
            </a:extLst>
          </p:cNvPr>
          <p:cNvSpPr txBox="1"/>
          <p:nvPr/>
        </p:nvSpPr>
        <p:spPr>
          <a:xfrm>
            <a:off x="22550723" y="11057751"/>
            <a:ext cx="59731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1-(4-карбоксифенил)-3,5-дифенилформазан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F8E2022-2E34-40B6-8180-96418A0DBE7F}"/>
              </a:ext>
            </a:extLst>
          </p:cNvPr>
          <p:cNvSpPr txBox="1"/>
          <p:nvPr/>
        </p:nvSpPr>
        <p:spPr>
          <a:xfrm>
            <a:off x="22895753" y="16964069"/>
            <a:ext cx="5628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1-(4-сульфофенил)-3,5-дифенилформазан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C8BB54-9145-40D2-9B65-60DD031576F5}"/>
              </a:ext>
            </a:extLst>
          </p:cNvPr>
          <p:cNvSpPr txBox="1"/>
          <p:nvPr/>
        </p:nvSpPr>
        <p:spPr>
          <a:xfrm>
            <a:off x="5605421" y="4289447"/>
            <a:ext cx="17951133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работы: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синтезировать триарилформазаны на основе сульфаниловой и аминобензойной кислот.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1F4FA50-03B5-4F7D-9EA8-9D1894EBBD1F}"/>
              </a:ext>
            </a:extLst>
          </p:cNvPr>
          <p:cNvSpPr/>
          <p:nvPr/>
        </p:nvSpPr>
        <p:spPr>
          <a:xfrm>
            <a:off x="182363" y="5883059"/>
            <a:ext cx="7226897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1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получен фенилгидразон бензальдегида взаимодействием солянокислого фенилгидразина с бензальдегидом в уксуснокислой среде: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FBBD664-0A72-490B-9344-5166FDE8403A}"/>
              </a:ext>
            </a:extLst>
          </p:cNvPr>
          <p:cNvSpPr/>
          <p:nvPr/>
        </p:nvSpPr>
        <p:spPr>
          <a:xfrm>
            <a:off x="182363" y="8574736"/>
            <a:ext cx="14398625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2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синтезированы соли диазония методом обратного диазотирования. Хлориды </a:t>
            </a:r>
            <a:r>
              <a:rPr lang="ru-RU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карбоксифенил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 </a:t>
            </a:r>
            <a:r>
              <a:rPr lang="ru-RU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-сульфофенилдиазония получены постепенным введением щелочного раствора солей </a:t>
            </a:r>
            <a:r>
              <a:rPr lang="ru-RU" sz="32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-аминобензойной и сульфаниловой кислот и водного раствора нитрита натрия (в избытке) в охлажденный до 0-5°С раствор соляной кислоты: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A9BC185-612D-44AD-95B3-20356B0845AC}"/>
              </a:ext>
            </a:extLst>
          </p:cNvPr>
          <p:cNvSpPr/>
          <p:nvPr/>
        </p:nvSpPr>
        <p:spPr>
          <a:xfrm>
            <a:off x="182363" y="11312685"/>
            <a:ext cx="10757780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Стадия 3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получены 1-(4-карбоксифенил)-3,5-дифенил- и 1-(4-сульфофенил)-3,5-дифенилформазаны реакцией азосочетания щелочно-спиртового раствора фенилгидразона бензальдегида с синтезированными раннее солями диазония при 0-3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при интенсивном перемешивании смесей в течении 2 часов и постепенным прибавлением к ним карбоната натрия для поддержания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среды до 9-10.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0B827DB-0864-481F-8785-FC6AC985EE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0747" y="5749486"/>
            <a:ext cx="20733150" cy="2362299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graphicFrame>
        <p:nvGraphicFramePr>
          <p:cNvPr id="23" name="Объект 22">
            <a:extLst>
              <a:ext uri="{FF2B5EF4-FFF2-40B4-BE49-F238E27FC236}">
                <a16:creationId xmlns:a16="http://schemas.microsoft.com/office/drawing/2014/main" id="{A197A644-97A3-4754-AD30-E94BDA593A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589402"/>
              </p:ext>
            </p:extLst>
          </p:nvPr>
        </p:nvGraphicFramePr>
        <p:xfrm>
          <a:off x="14860591" y="8543096"/>
          <a:ext cx="11378818" cy="20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ChemSketch" r:id="rId4" imgW="7621560" imgH="1359360" progId="ACD.ChemSketch.20">
                  <p:embed/>
                </p:oleObj>
              </mc:Choice>
              <mc:Fallback>
                <p:oleObj name="ChemSketch" r:id="rId4" imgW="7621560" imgH="1359360" progId="ACD.ChemSketch.2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860591" y="8543096"/>
                        <a:ext cx="11378818" cy="2028800"/>
                      </a:xfrm>
                      <a:prstGeom prst="rect">
                        <a:avLst/>
                      </a:prstGeom>
                      <a:ln>
                        <a:solidFill>
                          <a:srgbClr val="FFFF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B12C9E32-D90E-45D2-B140-EBC315B39B57}"/>
              </a:ext>
            </a:extLst>
          </p:cNvPr>
          <p:cNvSpPr/>
          <p:nvPr/>
        </p:nvSpPr>
        <p:spPr>
          <a:xfrm>
            <a:off x="182363" y="15046418"/>
            <a:ext cx="10757780" cy="40318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Характеристика продуктов синтеза:</a:t>
            </a:r>
          </a:p>
          <a:p>
            <a:pPr indent="450215" algn="just">
              <a:spcAft>
                <a:spcPts val="0"/>
              </a:spcAft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Соединение 1-(4-карбоксифенил)-3,5-дифенилформазан – мелкокристаллическое вещество светло-оранжевого цвета, </a:t>
            </a:r>
            <a:r>
              <a:rPr lang="ru-RU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3200" baseline="-25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</a:t>
            </a:r>
            <a:r>
              <a:rPr lang="ru-RU" sz="3200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151-152°С. Выход продукта 55%. Степень чистоты ≥ 70%.</a:t>
            </a:r>
          </a:p>
          <a:p>
            <a:pPr indent="450215" algn="just">
              <a:spcAft>
                <a:spcPts val="0"/>
              </a:spcAft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Соединение 1-(4-сульфофенил)-3,5-дифенилформазан – кристаллы светло-розового цвета, </a:t>
            </a:r>
            <a:r>
              <a:rPr lang="ru-RU" sz="32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3200" baseline="-250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</a:t>
            </a:r>
            <a:r>
              <a:rPr lang="ru-RU" sz="3200" baseline="-250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157-159°С. Выход продукта 45%. Степень чистоты ≤ 55%.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ED1E237-475F-4ADD-9D6D-5C7BD1F08479}"/>
              </a:ext>
            </a:extLst>
          </p:cNvPr>
          <p:cNvSpPr txBox="1"/>
          <p:nvPr/>
        </p:nvSpPr>
        <p:spPr>
          <a:xfrm>
            <a:off x="11354134" y="17448336"/>
            <a:ext cx="17169763" cy="40318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Выбранная методика синтеза более эффективна для получения 1-(4-карбоксифенил)-3,5-дифенилформазана, поскольку его выход и степень чистоты выше, чем у 1-(4-сульфофенил)-3,5-дифенилформазана, и что также подтверждено результатами проведенного ИК-спектроскопического анализа.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Фенилгидразон бензальдегида лучше растворяется в метаноле, чем в этаноле.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1-(4-карбоксифенил)-3,5-дифенилформазан легко образует комплексы с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32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</a:t>
            </a:r>
            <a:r>
              <a:rPr lang="en-US" sz="32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отличие от 1-(4-сульфофенил)-3,5-дифенилформазана, который вообще не прореагировал с 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32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</a:t>
            </a:r>
            <a:r>
              <a:rPr lang="en-US" sz="3200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14" name="Таблица 14">
            <a:extLst>
              <a:ext uri="{FF2B5EF4-FFF2-40B4-BE49-F238E27FC236}">
                <a16:creationId xmlns:a16="http://schemas.microsoft.com/office/drawing/2014/main" id="{2DA5F350-B51C-4F76-A0F5-93D25F5780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513744"/>
              </p:ext>
            </p:extLst>
          </p:nvPr>
        </p:nvGraphicFramePr>
        <p:xfrm>
          <a:off x="7259270" y="8028421"/>
          <a:ext cx="21264627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5230">
                  <a:extLst>
                    <a:ext uri="{9D8B030D-6E8A-4147-A177-3AD203B41FA5}">
                      <a16:colId xmlns:a16="http://schemas.microsoft.com/office/drawing/2014/main" val="2325541876"/>
                    </a:ext>
                  </a:extLst>
                </a:gridCol>
                <a:gridCol w="4591984">
                  <a:extLst>
                    <a:ext uri="{9D8B030D-6E8A-4147-A177-3AD203B41FA5}">
                      <a16:colId xmlns:a16="http://schemas.microsoft.com/office/drawing/2014/main" val="3034731937"/>
                    </a:ext>
                  </a:extLst>
                </a:gridCol>
                <a:gridCol w="3721769">
                  <a:extLst>
                    <a:ext uri="{9D8B030D-6E8A-4147-A177-3AD203B41FA5}">
                      <a16:colId xmlns:a16="http://schemas.microsoft.com/office/drawing/2014/main" val="3434144537"/>
                    </a:ext>
                  </a:extLst>
                </a:gridCol>
                <a:gridCol w="4316266">
                  <a:extLst>
                    <a:ext uri="{9D8B030D-6E8A-4147-A177-3AD203B41FA5}">
                      <a16:colId xmlns:a16="http://schemas.microsoft.com/office/drawing/2014/main" val="720879670"/>
                    </a:ext>
                  </a:extLst>
                </a:gridCol>
                <a:gridCol w="4299378">
                  <a:extLst>
                    <a:ext uri="{9D8B030D-6E8A-4147-A177-3AD203B41FA5}">
                      <a16:colId xmlns:a16="http://schemas.microsoft.com/office/drawing/2014/main" val="2028719381"/>
                    </a:ext>
                  </a:extLst>
                </a:gridCol>
              </a:tblGrid>
              <a:tr h="393819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фенилгидразин солянокислый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ацетат натрия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фенилгидразин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бензальдегид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фенилгидразон бензальдегида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272183"/>
                  </a:ext>
                </a:extLst>
              </a:tr>
            </a:tbl>
          </a:graphicData>
        </a:graphic>
      </p:graphicFrame>
      <p:graphicFrame>
        <p:nvGraphicFramePr>
          <p:cNvPr id="18" name="Таблица 18">
            <a:extLst>
              <a:ext uri="{FF2B5EF4-FFF2-40B4-BE49-F238E27FC236}">
                <a16:creationId xmlns:a16="http://schemas.microsoft.com/office/drawing/2014/main" id="{2DBF7B66-7551-472E-AE69-9129E46762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381296"/>
              </p:ext>
            </p:extLst>
          </p:nvPr>
        </p:nvGraphicFramePr>
        <p:xfrm>
          <a:off x="14860591" y="10600551"/>
          <a:ext cx="1366330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81296">
                  <a:extLst>
                    <a:ext uri="{9D8B030D-6E8A-4147-A177-3AD203B41FA5}">
                      <a16:colId xmlns:a16="http://schemas.microsoft.com/office/drawing/2014/main" val="1670456885"/>
                    </a:ext>
                  </a:extLst>
                </a:gridCol>
                <a:gridCol w="7882010">
                  <a:extLst>
                    <a:ext uri="{9D8B030D-6E8A-4147-A177-3AD203B41FA5}">
                      <a16:colId xmlns:a16="http://schemas.microsoft.com/office/drawing/2014/main" val="32826783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аминобензойная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сульфаниловая к-ты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24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карбоксифенил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 </a:t>
                      </a:r>
                      <a:r>
                        <a:rPr lang="ru-RU" sz="2400" b="0" i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-сульфофенилдиазония хлориды</a:t>
                      </a:r>
                      <a:r>
                        <a:rPr lang="ru-RU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285842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32B0522-2476-4FC9-AFA1-9C215908F8F5}"/>
              </a:ext>
            </a:extLst>
          </p:cNvPr>
          <p:cNvSpPr/>
          <p:nvPr/>
        </p:nvSpPr>
        <p:spPr>
          <a:xfrm>
            <a:off x="276528" y="19418106"/>
            <a:ext cx="10663615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450215" algn="just"/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 синтезированных соединений подтверждена методом ИК-спектроскопического анализа, исследованы растворимость фенилгидразона бензальдегида и хелатирующая способность формазанов. </a:t>
            </a:r>
            <a:endParaRPr lang="ru-RU" sz="2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B34A069-975E-42F8-9DFC-A1BD7D19AE7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354133" y="11582315"/>
            <a:ext cx="17169763" cy="5341456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5755499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1731</TotalTime>
  <Words>354</Words>
  <Application>Microsoft Office PowerPoint</Application>
  <PresentationFormat>Произвольный</PresentationFormat>
  <Paragraphs>28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Symbol</vt:lpstr>
      <vt:lpstr>Times New Roman</vt:lpstr>
      <vt:lpstr>Тема Office</vt:lpstr>
      <vt:lpstr>ChemSketch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Мелиева Шохсанам Бахтиёровна</dc:creator>
  <cp:lastModifiedBy>Русакова Наталья Петровна</cp:lastModifiedBy>
  <cp:revision>47</cp:revision>
  <dcterms:created xsi:type="dcterms:W3CDTF">2021-03-22T14:07:55Z</dcterms:created>
  <dcterms:modified xsi:type="dcterms:W3CDTF">2021-03-30T15:55:36Z</dcterms:modified>
</cp:coreProperties>
</file>